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1" r:id="rId3"/>
    <p:sldId id="292" r:id="rId4"/>
    <p:sldId id="273" r:id="rId5"/>
    <p:sldId id="290" r:id="rId6"/>
    <p:sldId id="291" r:id="rId7"/>
    <p:sldId id="285" r:id="rId8"/>
    <p:sldId id="275" r:id="rId9"/>
    <p:sldId id="288" r:id="rId10"/>
    <p:sldId id="276" r:id="rId11"/>
    <p:sldId id="277" r:id="rId12"/>
    <p:sldId id="278" r:id="rId13"/>
    <p:sldId id="279" r:id="rId14"/>
    <p:sldId id="280" r:id="rId15"/>
    <p:sldId id="281" r:id="rId16"/>
    <p:sldId id="293" r:id="rId17"/>
    <p:sldId id="294" r:id="rId18"/>
    <p:sldId id="295" r:id="rId19"/>
    <p:sldId id="297" r:id="rId20"/>
    <p:sldId id="298" r:id="rId21"/>
    <p:sldId id="299" r:id="rId22"/>
    <p:sldId id="300" r:id="rId23"/>
    <p:sldId id="304" r:id="rId24"/>
    <p:sldId id="303" r:id="rId25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4673DA-4898-47A3-8786-7E3AB94D06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08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B1CE0F-4BD8-4CB2-8345-3431DBEE6AC6}" type="datetimeFigureOut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28D958-73D3-4D49-90CB-AE2B1EB81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135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2651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7317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1064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0068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2176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6385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0628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9156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369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0060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2974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3835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158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002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7139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42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34DF0-CF0B-455E-98AF-DCF47611D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35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F97CC-02C5-47F8-B395-3A9AE85FA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06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F68E0-CCBD-4C9A-9854-84B4FD4265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62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65197-BAA1-4CD3-BDC9-790951404D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2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01101-7911-4F4C-B41A-B4B3A21CBF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84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F90A7-C703-40A3-8C33-CBF001E95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92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9B5BA-0F8B-4491-B231-2FEB1CBD42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48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C0F73-47B6-46B2-87D6-74CBC907E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70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AD7E7-3A9E-430B-9C81-70AC4E199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5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09F7B-00D4-41B0-BC1D-2705A0627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37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1467DB-426E-4AD9-92F7-41B9CDE5E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9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I_swoosh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6B9E92-DA24-49DA-B93C-F722C5D4D6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400800"/>
            <a:ext cx="2133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>
                <a:latin typeface="Arial" charset="0"/>
              </a:rPr>
              <a:t>FOR AGENT USE ONLY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399D9F72-B5DF-4FFC-A2DC-4CF080176E67}" type="slidenum">
              <a:rPr lang="en-US" altLang="en-US"/>
              <a:pPr/>
              <a:t>1</a:t>
            </a:fld>
            <a:endParaRPr lang="en-US" altLang="en-US"/>
          </a:p>
        </p:txBody>
      </p:sp>
      <p:pic>
        <p:nvPicPr>
          <p:cNvPr id="2050" name="Picture 4" descr="CI_ppt-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17"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8534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Match Made In Heaven”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Illness and Disability Income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000" i="1" smtClean="0"/>
          </a:p>
          <a:p>
            <a:pPr eaLnBrk="1" hangingPunct="1">
              <a:lnSpc>
                <a:spcPct val="80000"/>
              </a:lnSpc>
            </a:pPr>
            <a:endParaRPr lang="en-US" altLang="en-US" sz="2000" i="1" smtClean="0"/>
          </a:p>
          <a:p>
            <a:pPr eaLnBrk="1" hangingPunct="1">
              <a:lnSpc>
                <a:spcPct val="80000"/>
              </a:lnSpc>
            </a:pPr>
            <a:endParaRPr lang="en-US" altLang="en-US" sz="2000" i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i="1" smtClean="0"/>
              <a:t>Ken Smith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i="1" smtClean="0"/>
              <a:t>Director of Critical Illness and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i="1" smtClean="0"/>
              <a:t>Disability Income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i="1" smtClean="0"/>
              <a:t>ksmith@assurity.com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0" y="6400800"/>
            <a:ext cx="2133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1"/>
              <a:t>FOR AGENT USE ONLY</a:t>
            </a:r>
          </a:p>
        </p:txBody>
      </p:sp>
      <p:pic>
        <p:nvPicPr>
          <p:cNvPr id="205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0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650A3F9B-FD7D-4DD4-80B2-490BEE51016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Illness fills the gaps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28956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Elimination Period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sz="2400" b="1" smtClean="0"/>
              <a:t>Self-Employed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sz="2400" b="1" smtClean="0"/>
              <a:t>Occupations not eligible for or only eligible for limited amounts of DI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sz="2400" b="1" smtClean="0"/>
              <a:t>Physicians and other high income professionals</a:t>
            </a:r>
          </a:p>
          <a:p>
            <a:pPr eaLnBrk="1" hangingPunct="1">
              <a:spcBef>
                <a:spcPct val="35000"/>
              </a:spcBef>
            </a:pPr>
            <a:r>
              <a:rPr lang="en-US" altLang="en-US" sz="2400" b="1" smtClean="0"/>
              <a:t>Other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0" y="6611938"/>
            <a:ext cx="5562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Policy Forms CI-005 and CI-007. Product availability, rates and features may vary by state </a:t>
            </a:r>
          </a:p>
        </p:txBody>
      </p:sp>
      <p:pic>
        <p:nvPicPr>
          <p:cNvPr id="1126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92071FC0-B140-4841-BAB3-A4B71CEA161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smtClean="0"/>
              <a:t>Elimination Period</a:t>
            </a:r>
          </a:p>
          <a:p>
            <a:pPr lvl="1" eaLnBrk="1" hangingPunct="1"/>
            <a:r>
              <a:rPr lang="en-US" altLang="en-US" sz="2400" smtClean="0"/>
              <a:t>What happens today if your client is diagnosed with cancer suffers a heart attack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Illness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0" y="6611938"/>
            <a:ext cx="5562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Policy Forms CI-005 and CI-007. Product availability, rates and features may vary by state </a:t>
            </a:r>
          </a:p>
        </p:txBody>
      </p:sp>
      <p:pic>
        <p:nvPicPr>
          <p:cNvPr id="1229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205538"/>
            <a:ext cx="37338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CE3BF24-CEAB-4FBA-B883-99872411154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Self Employed</a:t>
            </a:r>
          </a:p>
          <a:p>
            <a:pPr lvl="1" eaLnBrk="1" hangingPunct="1"/>
            <a:r>
              <a:rPr lang="en-US" altLang="en-US" sz="2400" smtClean="0"/>
              <a:t>What is the greatest challenge providing income protection to your self-employed clients?</a:t>
            </a:r>
          </a:p>
          <a:p>
            <a:pPr lvl="1" eaLnBrk="1" hangingPunct="1"/>
            <a:r>
              <a:rPr lang="en-US" altLang="en-US" sz="2400" smtClean="0"/>
              <a:t>Can your self-employed clients maintain their lifestyle based on their monthly benefit?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Illness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0" y="6611938"/>
            <a:ext cx="5562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Policy Forms CI-005 and CI-007. Product availability, rates and features may vary by state </a:t>
            </a:r>
          </a:p>
        </p:txBody>
      </p:sp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205538"/>
            <a:ext cx="37338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430C2805-35D4-4AE7-A930-B291975E154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00200"/>
            <a:ext cx="8458200" cy="4525963"/>
          </a:xfrm>
        </p:spPr>
        <p:txBody>
          <a:bodyPr/>
          <a:lstStyle/>
          <a:p>
            <a:pPr eaLnBrk="1" hangingPunct="1">
              <a:tabLst>
                <a:tab pos="4572000" algn="l"/>
              </a:tabLst>
            </a:pPr>
            <a:r>
              <a:rPr lang="en-US" altLang="en-US" sz="2400" b="1" smtClean="0"/>
              <a:t>Occupations</a:t>
            </a:r>
          </a:p>
          <a:p>
            <a:pPr lvl="1" eaLnBrk="1" hangingPunct="1">
              <a:tabLst>
                <a:tab pos="4572000" algn="l"/>
              </a:tabLst>
            </a:pPr>
            <a:r>
              <a:rPr lang="en-US" altLang="en-US" sz="2400" smtClean="0"/>
              <a:t>Occupation is generally not an issue with critical illness</a:t>
            </a:r>
          </a:p>
          <a:p>
            <a:pPr lvl="2" eaLnBrk="1" hangingPunct="1">
              <a:tabLst>
                <a:tab pos="4572000" algn="l"/>
              </a:tabLst>
            </a:pPr>
            <a:r>
              <a:rPr lang="en-US" altLang="en-US" smtClean="0"/>
              <a:t>Gov’t Employees	•Farmer</a:t>
            </a:r>
          </a:p>
          <a:p>
            <a:pPr lvl="2" eaLnBrk="1" hangingPunct="1">
              <a:tabLst>
                <a:tab pos="4572000" algn="l"/>
              </a:tabLst>
            </a:pPr>
            <a:r>
              <a:rPr lang="en-US" altLang="en-US" smtClean="0"/>
              <a:t>Fire &amp; Police	• Newly self-employed</a:t>
            </a:r>
          </a:p>
          <a:p>
            <a:pPr lvl="2" eaLnBrk="1" hangingPunct="1">
              <a:tabLst>
                <a:tab pos="4572000" algn="l"/>
              </a:tabLst>
            </a:pPr>
            <a:r>
              <a:rPr lang="en-US" altLang="en-US" smtClean="0"/>
              <a:t>Teachers	• Air Traffic Controllers</a:t>
            </a:r>
          </a:p>
          <a:p>
            <a:pPr lvl="2" eaLnBrk="1" hangingPunct="1">
              <a:tabLst>
                <a:tab pos="4572000" algn="l"/>
              </a:tabLst>
            </a:pPr>
            <a:r>
              <a:rPr lang="en-US" altLang="en-US" smtClean="0"/>
              <a:t>Homemakers	• Linemen</a:t>
            </a:r>
          </a:p>
          <a:p>
            <a:pPr lvl="2" eaLnBrk="1" hangingPunct="1">
              <a:tabLst>
                <a:tab pos="4572000" algn="l"/>
              </a:tabLst>
            </a:pPr>
            <a:r>
              <a:rPr lang="en-US" altLang="en-US" smtClean="0"/>
              <a:t>Contract Workers</a:t>
            </a:r>
          </a:p>
          <a:p>
            <a:pPr lvl="2" eaLnBrk="1" hangingPunct="1">
              <a:tabLst>
                <a:tab pos="4572000" algn="l"/>
              </a:tabLst>
            </a:pPr>
            <a:r>
              <a:rPr lang="en-US" altLang="en-US" smtClean="0"/>
              <a:t>Airline Pilots &amp; Flight Attendants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Illness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0" y="6611938"/>
            <a:ext cx="5562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Policy Forms CI-005 and CI-007. Product availability, rates and features may vary by state </a:t>
            </a:r>
          </a:p>
        </p:txBody>
      </p:sp>
      <p:pic>
        <p:nvPicPr>
          <p:cNvPr id="1434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6172200"/>
            <a:ext cx="39258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A02C0D67-5DD4-4BC0-97F1-BA85C63DBDC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29000"/>
          </a:xfrm>
        </p:spPr>
        <p:txBody>
          <a:bodyPr/>
          <a:lstStyle/>
          <a:p>
            <a:pPr marL="401638" indent="-290513" eaLnBrk="1" hangingPunct="1">
              <a:tabLst>
                <a:tab pos="4114800" algn="l"/>
              </a:tabLst>
            </a:pPr>
            <a:r>
              <a:rPr lang="en-US" altLang="en-US" sz="2400" smtClean="0"/>
              <a:t>Physicians	• Dentists</a:t>
            </a:r>
          </a:p>
          <a:p>
            <a:pPr marL="401638" indent="-290513" eaLnBrk="1" hangingPunct="1">
              <a:tabLst>
                <a:tab pos="4114800" algn="l"/>
              </a:tabLst>
            </a:pPr>
            <a:r>
              <a:rPr lang="en-US" altLang="en-US" sz="2400" smtClean="0"/>
              <a:t>Chiropractors	• Attorneys</a:t>
            </a:r>
          </a:p>
          <a:p>
            <a:pPr marL="401638" indent="-290513" eaLnBrk="1" hangingPunct="1">
              <a:tabLst>
                <a:tab pos="4114800" algn="l"/>
              </a:tabLst>
            </a:pPr>
            <a:r>
              <a:rPr lang="en-US" altLang="en-US" sz="2400" smtClean="0"/>
              <a:t>High Income Professionals</a:t>
            </a:r>
          </a:p>
          <a:p>
            <a:pPr marL="401638" indent="-290513" eaLnBrk="1" hangingPunct="1">
              <a:buFontTx/>
              <a:buNone/>
              <a:tabLst>
                <a:tab pos="4114800" algn="l"/>
              </a:tabLst>
            </a:pPr>
            <a:endParaRPr lang="en-US" altLang="en-US" sz="2400" smtClean="0"/>
          </a:p>
          <a:p>
            <a:pPr marL="401638" indent="-290513" eaLnBrk="1" hangingPunct="1">
              <a:buFontTx/>
              <a:buNone/>
              <a:tabLst>
                <a:tab pos="4114800" algn="l"/>
              </a:tabLst>
            </a:pPr>
            <a:r>
              <a:rPr lang="en-US" altLang="en-US" sz="2400" smtClean="0"/>
              <a:t>Can your high income clients maintain their lifestyle on their income protection?</a:t>
            </a:r>
          </a:p>
          <a:p>
            <a:pPr marL="401638" indent="-290513" eaLnBrk="1" hangingPunct="1">
              <a:buFontTx/>
              <a:buNone/>
              <a:tabLst>
                <a:tab pos="4114800" algn="l"/>
              </a:tabLst>
            </a:pPr>
            <a:r>
              <a:rPr lang="en-US" altLang="en-US" sz="2400" smtClean="0"/>
              <a:t>Would those benefits be more livable if $500,000 of debt was paid?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Illness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0" y="6611938"/>
            <a:ext cx="5562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Policy Forms CI-005 and CI-007. Product availability, rates and features may vary by state </a:t>
            </a:r>
          </a:p>
        </p:txBody>
      </p:sp>
      <p:pic>
        <p:nvPicPr>
          <p:cNvPr id="1536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6172200"/>
            <a:ext cx="39258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D3C096C0-EE7E-400A-82CA-2D165331BFF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15240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Other</a:t>
            </a:r>
          </a:p>
          <a:p>
            <a:pPr lvl="1" eaLnBrk="1" hangingPunct="1"/>
            <a:r>
              <a:rPr lang="en-US" altLang="en-US" sz="2400" smtClean="0"/>
              <a:t>Health Impairments</a:t>
            </a:r>
          </a:p>
          <a:p>
            <a:pPr lvl="1" eaLnBrk="1" hangingPunct="1"/>
            <a:r>
              <a:rPr lang="en-US" altLang="en-US" sz="2400" smtClean="0"/>
              <a:t>No income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Illness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0" y="6611938"/>
            <a:ext cx="5562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Policy Forms CI-005 and CI-007. Product availability, rates and features may vary by state </a:t>
            </a:r>
          </a:p>
        </p:txBody>
      </p:sp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205538"/>
            <a:ext cx="37338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430BDC1A-394D-4775-825E-745173FCCEE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600" spc="-1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60%-65% of Sales are Mortgage Protection* 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990600"/>
          </a:xfrm>
        </p:spPr>
        <p:txBody>
          <a:bodyPr/>
          <a:lstStyle/>
          <a:p>
            <a:r>
              <a:rPr lang="en-US" altLang="en-US" sz="2400" smtClean="0"/>
              <a:t>Life Insurance and Critical Illness are the standard for Mortgage Protection in the UK</a:t>
            </a:r>
          </a:p>
        </p:txBody>
      </p:sp>
      <p:pic>
        <p:nvPicPr>
          <p:cNvPr id="17412" name="Picture 5" descr="hous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97"/>
          <a:stretch>
            <a:fillRect/>
          </a:stretch>
        </p:blipFill>
        <p:spPr bwMode="auto">
          <a:xfrm>
            <a:off x="1981200" y="2057400"/>
            <a:ext cx="5562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0" y="6611938"/>
            <a:ext cx="5562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*Munich Re Group,  Critical illness insurance sales and marketing, 2006</a:t>
            </a:r>
          </a:p>
        </p:txBody>
      </p:sp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178550"/>
            <a:ext cx="3886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5B75C682-927D-459A-9C6A-8A37C315F93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Critical Illness Presentation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200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400" b="1" smtClean="0"/>
              <a:t>Designed to reduce financial stress</a:t>
            </a:r>
          </a:p>
          <a:p>
            <a:pPr>
              <a:spcBef>
                <a:spcPts val="1200"/>
              </a:spcBef>
            </a:pPr>
            <a:r>
              <a:rPr lang="en-US" altLang="en-US" sz="2400" b="1" smtClean="0"/>
              <a:t>Exists because we survive</a:t>
            </a:r>
          </a:p>
          <a:p>
            <a:pPr>
              <a:spcBef>
                <a:spcPts val="1200"/>
              </a:spcBef>
            </a:pPr>
            <a:r>
              <a:rPr lang="en-US" altLang="en-US" sz="2400" b="1" smtClean="0"/>
              <a:t>Who do you know</a:t>
            </a:r>
          </a:p>
          <a:p>
            <a:pPr>
              <a:spcBef>
                <a:spcPts val="1200"/>
              </a:spcBef>
            </a:pPr>
            <a:r>
              <a:rPr lang="en-US" altLang="en-US" sz="2400" b="1" smtClean="0"/>
              <a:t>Dr. Barnard and the story</a:t>
            </a:r>
          </a:p>
          <a:p>
            <a:pPr>
              <a:spcBef>
                <a:spcPts val="1200"/>
              </a:spcBef>
            </a:pPr>
            <a:r>
              <a:rPr lang="en-US" altLang="en-US" sz="2400" b="1" smtClean="0"/>
              <a:t>Product</a:t>
            </a:r>
          </a:p>
          <a:p>
            <a:pPr>
              <a:spcBef>
                <a:spcPts val="1200"/>
              </a:spcBef>
            </a:pPr>
            <a:r>
              <a:rPr lang="en-US" altLang="en-US" sz="2400" b="1" smtClean="0"/>
              <a:t>Attachment</a:t>
            </a:r>
          </a:p>
          <a:p>
            <a:pPr>
              <a:spcBef>
                <a:spcPts val="1200"/>
              </a:spcBef>
            </a:pPr>
            <a:r>
              <a:rPr lang="en-US" altLang="en-US" sz="2400" b="1" smtClean="0"/>
              <a:t>Questions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0" y="6611938"/>
            <a:ext cx="5562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Policy Forms CI-005 and CI-007. Product availability, rates and features may vary by state </a:t>
            </a:r>
          </a:p>
        </p:txBody>
      </p:sp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178550"/>
            <a:ext cx="3886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75A09259-1031-4BD9-9489-BD4F456C6C8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2590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 b="1" smtClean="0"/>
              <a:t>Would it reduce your financial stress </a:t>
            </a:r>
            <a:br>
              <a:rPr lang="en-US" altLang="en-US" sz="3600" b="1" smtClean="0"/>
            </a:br>
            <a:r>
              <a:rPr lang="en-US" altLang="en-US" sz="3600" b="1" smtClean="0"/>
              <a:t>if you were diagnosed </a:t>
            </a:r>
            <a:br>
              <a:rPr lang="en-US" altLang="en-US" sz="3600" b="1" smtClean="0"/>
            </a:br>
            <a:r>
              <a:rPr lang="en-US" altLang="en-US" sz="3600" b="1" smtClean="0"/>
              <a:t>with cancer and you knew your mortgage (death) would be paid?</a:t>
            </a:r>
          </a:p>
        </p:txBody>
      </p:sp>
      <p:pic>
        <p:nvPicPr>
          <p:cNvPr id="1945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84C6534-01E7-4F19-843C-7F03DAC502E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36576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600" b="1" dirty="0" smtClean="0">
                <a:latin typeface="+mj-lt"/>
              </a:rPr>
              <a:t>What do you think is more likely </a:t>
            </a:r>
            <a:br>
              <a:rPr lang="en-US" sz="3600" b="1" dirty="0" smtClean="0">
                <a:latin typeface="+mj-lt"/>
              </a:rPr>
            </a:br>
            <a:r>
              <a:rPr lang="en-US" sz="3600" b="1" dirty="0" smtClean="0">
                <a:latin typeface="+mj-lt"/>
              </a:rPr>
              <a:t>before age 65, you die or </a:t>
            </a:r>
            <a:br>
              <a:rPr lang="en-US" sz="3600" b="1" dirty="0" smtClean="0">
                <a:latin typeface="+mj-lt"/>
              </a:rPr>
            </a:br>
            <a:r>
              <a:rPr lang="en-US" sz="3600" b="1" dirty="0" smtClean="0">
                <a:latin typeface="+mj-lt"/>
              </a:rPr>
              <a:t>you suffer a critical illness?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endParaRPr lang="en-US" sz="3600" b="1" dirty="0" smtClean="0">
              <a:latin typeface="+mj-lt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sz="3600" b="1" dirty="0" smtClean="0">
                <a:latin typeface="+mj-lt"/>
              </a:rPr>
              <a:t>If you suffer a critical illness </a:t>
            </a:r>
            <a:br>
              <a:rPr lang="en-US" sz="3600" b="1" dirty="0" smtClean="0">
                <a:latin typeface="+mj-lt"/>
              </a:rPr>
            </a:br>
            <a:r>
              <a:rPr lang="en-US" sz="3600" b="1" dirty="0" smtClean="0">
                <a:latin typeface="+mj-lt"/>
              </a:rPr>
              <a:t>before age 65 do you think </a:t>
            </a:r>
            <a:br>
              <a:rPr lang="en-US" sz="3600" b="1" dirty="0" smtClean="0">
                <a:latin typeface="+mj-lt"/>
              </a:rPr>
            </a:br>
            <a:r>
              <a:rPr lang="en-US" sz="3600" b="1" dirty="0" smtClean="0">
                <a:latin typeface="+mj-lt"/>
              </a:rPr>
              <a:t>you are more likely to </a:t>
            </a:r>
            <a:br>
              <a:rPr lang="en-US" sz="3600" b="1" dirty="0" smtClean="0">
                <a:latin typeface="+mj-lt"/>
              </a:rPr>
            </a:br>
            <a:r>
              <a:rPr lang="en-US" sz="3600" b="1" dirty="0" smtClean="0">
                <a:latin typeface="+mj-lt"/>
              </a:rPr>
              <a:t>die or survive?</a:t>
            </a:r>
          </a:p>
        </p:txBody>
      </p:sp>
      <p:pic>
        <p:nvPicPr>
          <p:cNvPr id="2048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B1A9BED2-6813-4538-AE14-D1532E87501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altLang="en-US" sz="6600" b="1" smtClean="0"/>
              <a:t>Objectives</a:t>
            </a:r>
          </a:p>
        </p:txBody>
      </p:sp>
      <p:pic>
        <p:nvPicPr>
          <p:cNvPr id="307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E87CCF1F-5FFA-498A-B949-5A46CBE58F7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Training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5334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2400" b="1" dirty="0" smtClean="0">
                <a:latin typeface="+mj-lt"/>
              </a:rPr>
              <a:t>Sales Interview and Script</a:t>
            </a:r>
          </a:p>
        </p:txBody>
      </p:sp>
      <p:pic>
        <p:nvPicPr>
          <p:cNvPr id="2150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81AC5CDD-323C-4A93-9E3C-A53CFAB6389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983163"/>
          </a:xfrm>
        </p:spPr>
        <p:txBody>
          <a:bodyPr/>
          <a:lstStyle/>
          <a:p>
            <a:pPr algn="ctr">
              <a:buFontTx/>
              <a:buNone/>
            </a:pPr>
            <a:endParaRPr lang="en-US" altLang="en-US" smtClean="0"/>
          </a:p>
          <a:p>
            <a:pPr algn="ctr">
              <a:buFontTx/>
              <a:buNone/>
            </a:pPr>
            <a:r>
              <a:rPr lang="en-US" altLang="en-US" sz="8000" smtClean="0">
                <a:latin typeface="Impact" panose="020B0806030902050204" pitchFamily="34" charset="0"/>
              </a:rPr>
              <a:t>BELIEVE </a:t>
            </a:r>
          </a:p>
          <a:p>
            <a:pPr algn="ctr">
              <a:buFontTx/>
              <a:buNone/>
            </a:pPr>
            <a:r>
              <a:rPr lang="en-US" altLang="en-US" sz="8000" smtClean="0">
                <a:latin typeface="Impact" panose="020B0806030902050204" pitchFamily="34" charset="0"/>
              </a:rPr>
              <a:t>&amp;</a:t>
            </a:r>
          </a:p>
          <a:p>
            <a:pPr algn="ctr">
              <a:buFontTx/>
              <a:buNone/>
            </a:pPr>
            <a:r>
              <a:rPr lang="en-US" altLang="en-US" sz="8000" smtClean="0">
                <a:latin typeface="Impact" panose="020B0806030902050204" pitchFamily="34" charset="0"/>
              </a:rPr>
              <a:t>ASK!</a:t>
            </a:r>
          </a:p>
        </p:txBody>
      </p:sp>
      <p:pic>
        <p:nvPicPr>
          <p:cNvPr id="2253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3D82DA84-CD69-4B81-AC02-F845D1AFCB5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en-US" dirty="0" smtClean="0"/>
          </a:p>
          <a:p>
            <a:pPr algn="ctr">
              <a:buFontTx/>
              <a:buNone/>
              <a:defRPr/>
            </a:pPr>
            <a:endParaRPr lang="en-US" dirty="0" smtClean="0"/>
          </a:p>
          <a:p>
            <a:pPr algn="ctr">
              <a:buFontTx/>
              <a:buNone/>
              <a:defRPr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  <p:pic>
        <p:nvPicPr>
          <p:cNvPr id="2355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C3A4AABB-B597-4FA2-86EC-1A78A4AED0C6}" type="slidenum">
              <a:rPr lang="en-US" altLang="en-US"/>
              <a:pPr/>
              <a:t>23</a:t>
            </a:fld>
            <a:endParaRPr lang="en-US" altLang="en-US"/>
          </a:p>
        </p:txBody>
      </p:sp>
      <p:pic>
        <p:nvPicPr>
          <p:cNvPr id="24578" name="Picture 4" descr="Puerto-rico-reso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28600"/>
            <a:ext cx="91440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Elephant" pitchFamily="18" charset="0"/>
              </a:rPr>
              <a:t>Assurity Leaders Conference 2011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Elephant" pitchFamily="18" charset="0"/>
              </a:rPr>
              <a:t>El Conquistador Resort </a:t>
            </a:r>
            <a:r>
              <a:rPr lang="en-US" sz="1400" dirty="0">
                <a:solidFill>
                  <a:schemeClr val="accent1">
                    <a:lumMod val="25000"/>
                  </a:schemeClr>
                </a:solidFill>
                <a:latin typeface="Elephant" pitchFamily="18" charset="0"/>
              </a:rPr>
              <a:t>•</a:t>
            </a: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Elephant" pitchFamily="18" charset="0"/>
              </a:rPr>
              <a:t> Puerto Rico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25000"/>
                  </a:schemeClr>
                </a:solidFill>
                <a:latin typeface="Elephant" pitchFamily="18" charset="0"/>
              </a:rPr>
              <a:t>April 6-10, 2011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3E94A50E-6F70-4085-8526-4E238D8286F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295400" y="1447800"/>
            <a:ext cx="6477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Contact your local Plus Group office for more information. </a:t>
            </a:r>
          </a:p>
          <a:p>
            <a:pPr algn="ctr">
              <a:defRPr/>
            </a:pPr>
            <a:endParaRPr lang="en-US" sz="2800" dirty="0">
              <a:latin typeface="Arial" charset="0"/>
            </a:endParaRPr>
          </a:p>
          <a:p>
            <a:pPr algn="ctr">
              <a:defRPr/>
            </a:pPr>
            <a:r>
              <a:rPr lang="en-US" sz="2800" dirty="0">
                <a:latin typeface="Arial" charset="0"/>
              </a:rPr>
              <a:t>Go to </a:t>
            </a:r>
            <a:r>
              <a:rPr lang="en-US" sz="2800" b="1" u="sng" dirty="0">
                <a:solidFill>
                  <a:srgbClr val="FF0000"/>
                </a:solidFill>
                <a:latin typeface="Arial" charset="0"/>
              </a:rPr>
              <a:t>www.plusgroupus.com</a:t>
            </a:r>
            <a:r>
              <a:rPr lang="en-US" sz="2800" dirty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2800" dirty="0">
                <a:latin typeface="Arial" charset="0"/>
              </a:rPr>
              <a:t>and click on the office locator map </a:t>
            </a:r>
          </a:p>
          <a:p>
            <a:pPr algn="ctr">
              <a:defRPr/>
            </a:pPr>
            <a:r>
              <a:rPr lang="en-US" sz="2800" dirty="0">
                <a:latin typeface="Arial" charset="0"/>
              </a:rPr>
              <a:t>to find an office near you or call </a:t>
            </a:r>
            <a:br>
              <a:rPr lang="en-US" sz="2800" dirty="0">
                <a:latin typeface="Arial" charset="0"/>
              </a:rPr>
            </a:br>
            <a:r>
              <a:rPr lang="en-US" sz="2800" b="1" dirty="0">
                <a:latin typeface="Arial" charset="0"/>
              </a:rPr>
              <a:t>(800) 831-1018</a:t>
            </a:r>
          </a:p>
        </p:txBody>
      </p:sp>
      <p:pic>
        <p:nvPicPr>
          <p:cNvPr id="2560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7200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09B49EA1-2EC9-4310-A5B4-14787546A43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en-US" dirty="0" smtClean="0"/>
          </a:p>
          <a:p>
            <a:pPr algn="ctr">
              <a:buFontTx/>
              <a:buNone/>
              <a:defRPr/>
            </a:pPr>
            <a:endParaRPr lang="en-US" dirty="0" smtClean="0"/>
          </a:p>
          <a:p>
            <a:pPr algn="ctr">
              <a:buFontTx/>
              <a:buNone/>
              <a:defRPr/>
            </a:pPr>
            <a:r>
              <a:rPr lang="en-US" sz="6600" b="1" dirty="0" smtClean="0">
                <a:latin typeface="+mj-lt"/>
              </a:rPr>
              <a:t>Sam Walton</a:t>
            </a:r>
          </a:p>
        </p:txBody>
      </p:sp>
      <p:pic>
        <p:nvPicPr>
          <p:cNvPr id="409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FDBD6314-38EE-41D3-82B7-AD040AAD724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still selling income protection based on 25 year old medicine?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124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Two examples-</a:t>
            </a:r>
          </a:p>
          <a:p>
            <a:pPr lvl="1" eaLnBrk="1" hangingPunct="1"/>
            <a:r>
              <a:rPr lang="en-US" altLang="en-US" sz="2400" smtClean="0"/>
              <a:t>25 years ago, what happened when someone had a heart attack ?</a:t>
            </a:r>
          </a:p>
          <a:p>
            <a:pPr lvl="1" eaLnBrk="1" hangingPunct="1"/>
            <a:r>
              <a:rPr lang="en-US" altLang="en-US" sz="2400" smtClean="0"/>
              <a:t>What about today?</a:t>
            </a:r>
          </a:p>
          <a:p>
            <a:pPr lvl="1" eaLnBrk="1" hangingPunct="1"/>
            <a:endParaRPr lang="en-US" altLang="en-US" sz="2400" smtClean="0"/>
          </a:p>
          <a:p>
            <a:pPr lvl="1" eaLnBrk="1" hangingPunct="1"/>
            <a:r>
              <a:rPr lang="en-US" altLang="en-US" sz="2400" smtClean="0"/>
              <a:t>25 years ago, what if someone was diagnosed with cancer ?</a:t>
            </a:r>
          </a:p>
          <a:p>
            <a:pPr lvl="1" eaLnBrk="1" hangingPunct="1"/>
            <a:r>
              <a:rPr lang="en-US" altLang="en-US" sz="2400" smtClean="0"/>
              <a:t>What about today?</a:t>
            </a:r>
          </a:p>
        </p:txBody>
      </p:sp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48C99D1C-0C88-4AED-923B-D31E166BD36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2900" y="4572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Why Critical Illness Protection?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28600" y="2474913"/>
            <a:ext cx="8686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>
              <a:buFont typeface="Arial" charset="0"/>
              <a:buChar char="•"/>
              <a:defRPr/>
            </a:pPr>
            <a:r>
              <a:rPr lang="en-US" sz="2800" dirty="0">
                <a:latin typeface="+mn-lt"/>
              </a:rPr>
              <a:t>Removes the financial stress</a:t>
            </a:r>
          </a:p>
          <a:p>
            <a:pPr marL="465138" indent="-465138">
              <a:buFont typeface="Arial" charset="0"/>
              <a:buChar char="•"/>
              <a:defRPr/>
            </a:pPr>
            <a:r>
              <a:rPr lang="en-US" sz="2800" dirty="0">
                <a:latin typeface="+mn-lt"/>
              </a:rPr>
              <a:t>Exists because we survive the covered conditions</a:t>
            </a: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D460F5A2-FB55-4B44-969C-C5417CED109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Created by a Doctor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800" b="1" dirty="0" smtClean="0">
                <a:latin typeface="+mn-lt"/>
              </a:rPr>
              <a:t>NOT</a:t>
            </a:r>
            <a:br>
              <a:rPr lang="en-US" sz="4800" b="1" dirty="0" smtClean="0">
                <a:latin typeface="+mn-lt"/>
              </a:rPr>
            </a:br>
            <a:r>
              <a:rPr lang="en-US" sz="4800" b="1" dirty="0" smtClean="0">
                <a:latin typeface="+mn-lt"/>
              </a:rPr>
              <a:t>An Insurance Company!</a:t>
            </a:r>
          </a:p>
        </p:txBody>
      </p:sp>
      <p:pic>
        <p:nvPicPr>
          <p:cNvPr id="7171" name="Picture 2" descr="Doctor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63" y="1047750"/>
            <a:ext cx="32210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949A373E-FCE6-4910-9039-A85D06F7B31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Illness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/>
              <a:t>Pays on the diagnoses of a covered condition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752600"/>
            <a:ext cx="8953500" cy="4114800"/>
          </a:xfrm>
        </p:spPr>
        <p:txBody>
          <a:bodyPr/>
          <a:lstStyle/>
          <a:p>
            <a:pPr algn="ctr" eaLnBrk="1" hangingPunct="1">
              <a:buFontTx/>
              <a:buNone/>
              <a:tabLst>
                <a:tab pos="2457450" algn="l"/>
                <a:tab pos="2686050" algn="l"/>
                <a:tab pos="5772150" algn="l"/>
                <a:tab pos="6115050" algn="l"/>
              </a:tabLst>
            </a:pPr>
            <a:r>
              <a:rPr lang="en-US" altLang="en-US" sz="2800" smtClean="0"/>
              <a:t>Covered Conditions</a:t>
            </a:r>
          </a:p>
          <a:p>
            <a:pPr eaLnBrk="1" hangingPunct="1">
              <a:spcAft>
                <a:spcPts val="1200"/>
              </a:spcAft>
              <a:buFontTx/>
              <a:buNone/>
              <a:tabLst>
                <a:tab pos="2457450" algn="l"/>
                <a:tab pos="2686050" algn="l"/>
                <a:tab pos="5772150" algn="l"/>
                <a:tab pos="6115050" algn="l"/>
              </a:tabLst>
            </a:pPr>
            <a:r>
              <a:rPr lang="en-US" altLang="en-US" sz="2400" b="1" u="sng" smtClean="0"/>
              <a:t>Category 1</a:t>
            </a:r>
            <a:r>
              <a:rPr lang="en-US" altLang="en-US" sz="2400" b="1" smtClean="0"/>
              <a:t>	</a:t>
            </a:r>
            <a:r>
              <a:rPr lang="en-US" altLang="en-US" sz="2400" b="1" u="sng" smtClean="0"/>
              <a:t>Category 2</a:t>
            </a:r>
            <a:r>
              <a:rPr lang="en-US" altLang="en-US" sz="2400" b="1" smtClean="0"/>
              <a:t>	</a:t>
            </a:r>
            <a:r>
              <a:rPr lang="en-US" altLang="en-US" sz="2400" b="1" u="sng" smtClean="0"/>
              <a:t>Category 3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  <a:tabLst>
                <a:tab pos="2457450" algn="l"/>
                <a:tab pos="2686050" algn="l"/>
                <a:tab pos="5772150" algn="l"/>
                <a:tab pos="6115050" algn="l"/>
              </a:tabLst>
            </a:pPr>
            <a:r>
              <a:rPr lang="en-US" altLang="en-US" sz="1800" smtClean="0"/>
              <a:t>Invasive Cancer	Heart Attack	Adv. Alzheimer’s 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  <a:tabLst>
                <a:tab pos="2457450" algn="l"/>
                <a:tab pos="2686050" algn="l"/>
                <a:tab pos="5772150" algn="l"/>
                <a:tab pos="6115050" algn="l"/>
              </a:tabLst>
            </a:pPr>
            <a:r>
              <a:rPr lang="en-US" altLang="en-US" sz="1800" smtClean="0"/>
              <a:t>Cancer in Situ	Major Organ Transplant		Disease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  <a:tabLst>
                <a:tab pos="2457450" algn="l"/>
                <a:tab pos="2686050" algn="l"/>
                <a:tab pos="5772150" algn="l"/>
                <a:tab pos="6115050" algn="l"/>
              </a:tabLst>
            </a:pPr>
            <a:r>
              <a:rPr lang="en-US" altLang="en-US" sz="1800" smtClean="0"/>
              <a:t>		Heart or combination	Coma-not from stroke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  <a:tabLst>
                <a:tab pos="2457450" algn="l"/>
                <a:tab pos="2686050" algn="l"/>
                <a:tab pos="5772150" algn="l"/>
                <a:tab pos="6115050" algn="l"/>
              </a:tabLst>
            </a:pPr>
            <a:r>
              <a:rPr lang="en-US" altLang="en-US" sz="1800" smtClean="0"/>
              <a:t>			Transplant including heart	End-Stage Renal Failure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  <a:tabLst>
                <a:tab pos="2457450" algn="l"/>
                <a:tab pos="2686050" algn="l"/>
                <a:tab pos="5772150" algn="l"/>
                <a:tab pos="6115050" algn="l"/>
              </a:tabLst>
            </a:pPr>
            <a:r>
              <a:rPr lang="en-US" altLang="en-US" sz="1800" smtClean="0"/>
              <a:t>		Stroke	Major burns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  <a:tabLst>
                <a:tab pos="2457450" algn="l"/>
                <a:tab pos="2686050" algn="l"/>
                <a:tab pos="5772150" algn="l"/>
                <a:tab pos="6115050" algn="l"/>
              </a:tabLst>
            </a:pPr>
            <a:r>
              <a:rPr lang="en-US" altLang="en-US" sz="1800" smtClean="0"/>
              <a:t>		Coronary Bypass Surgery	Major Organ Transplant	Angioplasty		other than heart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  <a:tabLst>
                <a:tab pos="2457450" algn="l"/>
                <a:tab pos="2686050" algn="l"/>
                <a:tab pos="5772150" algn="l"/>
                <a:tab pos="6115050" algn="l"/>
              </a:tabLst>
            </a:pPr>
            <a:r>
              <a:rPr lang="en-US" altLang="en-US" sz="1800" smtClean="0"/>
              <a:t>				Paralysis-not as a result</a:t>
            </a:r>
          </a:p>
          <a:p>
            <a:pPr eaLnBrk="1" hangingPunct="1">
              <a:lnSpc>
                <a:spcPts val="2163"/>
              </a:lnSpc>
              <a:spcBef>
                <a:spcPct val="0"/>
              </a:spcBef>
              <a:buFontTx/>
              <a:buNone/>
              <a:tabLst>
                <a:tab pos="2457450" algn="l"/>
                <a:tab pos="2686050" algn="l"/>
                <a:tab pos="5772150" algn="l"/>
                <a:tab pos="6115050" algn="l"/>
              </a:tabLst>
            </a:pPr>
            <a:r>
              <a:rPr lang="en-US" altLang="en-US" sz="1800" smtClean="0"/>
              <a:t>					of stroke</a:t>
            </a:r>
          </a:p>
        </p:txBody>
      </p:sp>
      <p:pic>
        <p:nvPicPr>
          <p:cNvPr id="819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11F6546B-284D-4A22-8BF6-22591B2AA332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9218" name="Picture 6" descr="j03980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1828800"/>
            <a:ext cx="2443162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Illness and Disability Income compliment each other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2057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Would you buy a car without brakes?</a:t>
            </a:r>
          </a:p>
          <a:p>
            <a:pPr eaLnBrk="1" hangingPunct="1"/>
            <a:r>
              <a:rPr lang="en-US" altLang="en-US" sz="2400" smtClean="0"/>
              <a:t>25 years ago, would you buy </a:t>
            </a:r>
            <a:br>
              <a:rPr lang="en-US" altLang="en-US" sz="2400" smtClean="0"/>
            </a:br>
            <a:r>
              <a:rPr lang="en-US" altLang="en-US" sz="2400" smtClean="0"/>
              <a:t>   a car without an air bag?</a:t>
            </a:r>
          </a:p>
          <a:p>
            <a:pPr eaLnBrk="1" hangingPunct="1"/>
            <a:r>
              <a:rPr lang="en-US" altLang="en-US" sz="2400" smtClean="0"/>
              <a:t>Would you buy a car without an airbag today?</a:t>
            </a:r>
          </a:p>
        </p:txBody>
      </p:sp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52C1B6F8-901C-48D7-BD5B-3E15711CEEB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458200" cy="152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Critical Illness and Disability Income complement each other.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Disability Income is the brakes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Critical Illness is the airbag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Illness and Disability Income compliment each other</a:t>
            </a:r>
          </a:p>
        </p:txBody>
      </p:sp>
      <p:pic>
        <p:nvPicPr>
          <p:cNvPr id="1024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130925"/>
            <a:ext cx="4162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487</Words>
  <Application>Microsoft Office PowerPoint</Application>
  <PresentationFormat>On-screen Show (4:3)</PresentationFormat>
  <Paragraphs>139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Impact</vt:lpstr>
      <vt:lpstr>Elephant</vt:lpstr>
      <vt:lpstr>Default Design</vt:lpstr>
      <vt:lpstr> “A Match Made In Heaven” Critical Illness and Disability Income</vt:lpstr>
      <vt:lpstr>Objectives</vt:lpstr>
      <vt:lpstr>PowerPoint Presentation</vt:lpstr>
      <vt:lpstr>Are you still selling income protection based on 25 year old medicine? </vt:lpstr>
      <vt:lpstr>Why Critical Illness Protection?</vt:lpstr>
      <vt:lpstr>Created by a Doctor      NOT An Insurance Company!</vt:lpstr>
      <vt:lpstr>Critical Illness  Pays on the diagnoses of a covered condition</vt:lpstr>
      <vt:lpstr>Critical Illness and Disability Income compliment each other</vt:lpstr>
      <vt:lpstr>Critical Illness and Disability Income compliment each other</vt:lpstr>
      <vt:lpstr>Critical Illness fills the gaps</vt:lpstr>
      <vt:lpstr>Critical Illness</vt:lpstr>
      <vt:lpstr>Critical Illness</vt:lpstr>
      <vt:lpstr>Critical Illness</vt:lpstr>
      <vt:lpstr>Critical Illness</vt:lpstr>
      <vt:lpstr>Critical Illness</vt:lpstr>
      <vt:lpstr>60%-65% of Sales are Mortgage Protection* </vt:lpstr>
      <vt:lpstr> Critical Illness Presentation</vt:lpstr>
      <vt:lpstr>PowerPoint Presentation</vt:lpstr>
      <vt:lpstr>PowerPoint Presentation</vt:lpstr>
      <vt:lpstr>Training</vt:lpstr>
      <vt:lpstr>PowerPoint Presentation</vt:lpstr>
      <vt:lpstr>PowerPoint Presentation</vt:lpstr>
      <vt:lpstr>PowerPoint Presentation</vt:lpstr>
      <vt:lpstr>PowerPoint Presentation</vt:lpstr>
    </vt:vector>
  </TitlesOfParts>
  <Company>Assurity Life Insurance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Match Made In Heaven” Critical Illness Rider for Personal Disability Income</dc:title>
  <dc:creator>Barbara Smith</dc:creator>
  <cp:lastModifiedBy>Eric Roberts</cp:lastModifiedBy>
  <cp:revision>46</cp:revision>
  <dcterms:created xsi:type="dcterms:W3CDTF">2008-07-30T21:46:05Z</dcterms:created>
  <dcterms:modified xsi:type="dcterms:W3CDTF">2014-08-01T02:17:49Z</dcterms:modified>
</cp:coreProperties>
</file>