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69" r:id="rId4"/>
    <p:sldId id="257" r:id="rId5"/>
    <p:sldId id="264" r:id="rId6"/>
    <p:sldId id="265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B71F40-9785-4354-84ED-89791A92BF33}" type="datetimeFigureOut">
              <a:rPr lang="en-US"/>
              <a:pPr>
                <a:defRPr/>
              </a:pPr>
              <a:t>7/31/2014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0324537-32B5-45B2-9745-CF5EF8F877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640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81F030-D127-4491-A5D1-51B06E81CEF0}" type="datetimeFigureOut">
              <a:rPr lang="en-US"/>
              <a:pPr>
                <a:defRPr/>
              </a:pPr>
              <a:t>7/31/2014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4F16DE7-BEC4-4A73-9FE9-9D84D2D733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151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DB5A8F-2FFB-471F-91A9-87197DA765EB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8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50EA7D-178B-479F-A49C-7D8B27592B84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34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DAE060-574D-41DC-A187-2A8809D70323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56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21C853-9A97-4D8D-A141-A8C536955B69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16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168C47-4145-4DBC-B7C3-95058DFB2EA4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09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1F68CC-0266-4B9E-8793-E0768065548C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17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B5AD66-A213-49F3-BE36-C234944398F6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C7439E-B589-4A4E-8259-65749A00572F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7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2F63A3-9C21-41B6-AFB2-C5D0410DA395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3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381E91-4D9C-4CFD-AC9A-A9DDA6B0EBC7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30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439B63-DF4C-4497-8B31-D8279D52CFB8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06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41FAC8-ACE1-4826-A5AA-6D1F39083523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7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3BED8D-02A7-4306-AEED-6BA1322F2F18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51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78B466-F104-4EC9-97F1-6492C50B7B84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31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9BB54E-4526-4CFA-8BBD-D593DA50B0EF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9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A8E2-67B2-483A-A30A-1A9973A770AB}" type="datetime1">
              <a:rPr lang="en-US"/>
              <a:pPr>
                <a:defRPr/>
              </a:pPr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9DF5E-AA61-4375-9F01-D2E6626A5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34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ECA19-BB08-4365-8E9F-3E50F211FF06}" type="datetime1">
              <a:rPr lang="en-US"/>
              <a:pPr>
                <a:defRPr/>
              </a:pPr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0154F-476D-4DEB-B447-D7D9F9B7D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59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2A87-6756-453A-97E5-5581EFD01A3A}" type="datetime1">
              <a:rPr lang="en-US"/>
              <a:pPr>
                <a:defRPr/>
              </a:pPr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3469B-34F0-4A0B-9A55-CB81E6ED6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25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79AED-F6C9-498D-AA75-4589BB7E2455}" type="datetime1">
              <a:rPr lang="en-US"/>
              <a:pPr>
                <a:defRPr/>
              </a:pPr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2093B-FA20-4B07-ADE7-F780A11D5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12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4896-0404-4C31-97F9-07AE9CF6C535}" type="datetime1">
              <a:rPr lang="en-US"/>
              <a:pPr>
                <a:defRPr/>
              </a:pPr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3D9B2-7E84-4E40-9FEF-428228899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50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614B-D7D2-4443-A053-6D7C38337E32}" type="datetime1">
              <a:rPr lang="en-US"/>
              <a:pPr>
                <a:defRPr/>
              </a:pPr>
              <a:t>7/31/2014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C0B0D-62CF-4AE9-A34D-E7CEEE494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64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E37D5-1527-458B-B5E9-42ED6EEDE7E6}" type="datetime1">
              <a:rPr lang="en-US"/>
              <a:pPr>
                <a:defRPr/>
              </a:pPr>
              <a:t>7/31/2014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B397E-E7DC-490A-86AB-504D1192C9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11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7AA1-F555-4719-B1D4-69F2EFDA615D}" type="datetime1">
              <a:rPr lang="en-US"/>
              <a:pPr>
                <a:defRPr/>
              </a:pPr>
              <a:t>7/31/2014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2176E-71CB-45DC-80B5-485B9B40A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1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FA4C-CFF1-47CE-A191-ADDAA2283FC2}" type="datetime1">
              <a:rPr lang="en-US"/>
              <a:pPr>
                <a:defRPr/>
              </a:pPr>
              <a:t>7/31/2014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C71AA-1843-402F-B88B-FA5FF0259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17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84437-1643-4BC3-BF58-0327ADA33323}" type="datetime1">
              <a:rPr lang="en-US"/>
              <a:pPr>
                <a:defRPr/>
              </a:pPr>
              <a:t>7/31/2014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9D35F-CC51-4818-B558-7D53F242B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43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FB21-D725-4EDB-9AB3-A4062962290B}" type="datetime1">
              <a:rPr lang="en-US"/>
              <a:pPr>
                <a:defRPr/>
              </a:pPr>
              <a:t>7/31/2014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6F243-1A8F-4CFA-B740-9DC0D6654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41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8D6BB3-FA0E-4871-AEC6-98761A4FB6C5}" type="datetime1">
              <a:rPr lang="en-US"/>
              <a:pPr>
                <a:defRPr/>
              </a:pPr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3CB207D-F2BB-482B-8C66-3BF0BD49C8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229600" cy="1219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I Didn’t Know You Could Do That!</a:t>
            </a:r>
            <a:endParaRPr lang="en-US" sz="6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F2E87A-1EC5-4897-8204-687D26E92A2E}" type="slidenum">
              <a:rPr lang="en-US" altLang="en-US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219200" y="3048000"/>
            <a:ext cx="662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Corbel" panose="020B0503020204020204" pitchFamily="34" charset="0"/>
              </a:rPr>
              <a:t>by</a:t>
            </a:r>
          </a:p>
          <a:p>
            <a:pPr algn="ctr" eaLnBrk="1" hangingPunct="1"/>
            <a:r>
              <a:rPr lang="en-US" altLang="en-US">
                <a:latin typeface="Corbel" panose="020B0503020204020204" pitchFamily="34" charset="0"/>
              </a:rPr>
              <a:t>Thomas Petersen, MBA, RHU</a:t>
            </a:r>
          </a:p>
          <a:p>
            <a:pPr algn="ctr" eaLnBrk="1" hangingPunct="1"/>
            <a:r>
              <a:rPr lang="en-US" altLang="en-US">
                <a:latin typeface="Corbel" panose="020B0503020204020204" pitchFamily="34" charset="0"/>
              </a:rPr>
              <a:t>Petersen International Underwriters</a:t>
            </a:r>
          </a:p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295400" y="55626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rbel" panose="020B0503020204020204" pitchFamily="34" charset="0"/>
              </a:rPr>
              <a:t>Please contact your local Plus Group office for more information.  Go to </a:t>
            </a:r>
            <a:r>
              <a:rPr lang="en-US" altLang="en-US" u="sng">
                <a:latin typeface="Corbel" panose="020B0503020204020204" pitchFamily="34" charset="0"/>
              </a:rPr>
              <a:t>www.plusgroupus.com</a:t>
            </a:r>
            <a:r>
              <a:rPr lang="en-US" altLang="en-US">
                <a:latin typeface="Corbel" panose="020B0503020204020204" pitchFamily="34" charset="0"/>
              </a:rPr>
              <a:t> and click on the agency locator map to find an office near you or call 800/831-1018.</a:t>
            </a: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56499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/>
          <a:lstStyle/>
          <a:p>
            <a:r>
              <a:rPr lang="en-US" altLang="en-US" smtClean="0"/>
              <a:t>The $30 Million Man</a:t>
            </a:r>
          </a:p>
        </p:txBody>
      </p:sp>
      <p:sp>
        <p:nvSpPr>
          <p:cNvPr id="1126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60838"/>
          </a:xfrm>
        </p:spPr>
        <p:txBody>
          <a:bodyPr/>
          <a:lstStyle/>
          <a:p>
            <a:r>
              <a:rPr lang="en-US" altLang="en-US" smtClean="0"/>
              <a:t>The problem</a:t>
            </a:r>
          </a:p>
          <a:p>
            <a:pPr lvl="1"/>
            <a:r>
              <a:rPr lang="en-US" altLang="en-US" smtClean="0"/>
              <a:t>10 lawyer firm</a:t>
            </a:r>
          </a:p>
          <a:p>
            <a:pPr lvl="1"/>
            <a:r>
              <a:rPr lang="en-US" altLang="en-US" smtClean="0"/>
              <a:t>Annual revenue exceeded $30 Million</a:t>
            </a:r>
          </a:p>
          <a:p>
            <a:pPr lvl="1"/>
            <a:r>
              <a:rPr lang="en-US" altLang="en-US" smtClean="0"/>
              <a:t>The Rainmaker!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The Solution</a:t>
            </a:r>
          </a:p>
          <a:p>
            <a:pPr lvl="1"/>
            <a:r>
              <a:rPr lang="en-US" altLang="en-US" smtClean="0"/>
              <a:t>Key Person DI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90B3A6-AAA1-4515-9DC9-956B186AA13D}" type="slidenum">
              <a:rPr lang="en-US" altLang="en-US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1270" name="Picture 5" descr="C:\Users\Thomas Petersen\AppData\Local\Microsoft\Windows\Temporary Internet Files\Content.IE5\2J2XGJXA\MP90017858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267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304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altLang="en-US" smtClean="0"/>
              <a:t>The College Senior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038600" cy="4160838"/>
          </a:xfrm>
        </p:spPr>
        <p:txBody>
          <a:bodyPr/>
          <a:lstStyle/>
          <a:p>
            <a:r>
              <a:rPr lang="en-US" altLang="en-US" smtClean="0"/>
              <a:t>Age 21</a:t>
            </a:r>
          </a:p>
          <a:p>
            <a:r>
              <a:rPr lang="en-US" altLang="en-US" smtClean="0"/>
              <a:t>Philosophy Student</a:t>
            </a:r>
          </a:p>
          <a:p>
            <a:r>
              <a:rPr lang="en-US" altLang="en-US" smtClean="0"/>
              <a:t>100mph fastball!</a:t>
            </a:r>
          </a:p>
        </p:txBody>
      </p:sp>
      <p:sp>
        <p:nvSpPr>
          <p:cNvPr id="12292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3F2457-4E81-492D-A4EB-2F3D65BAA6E6}" type="slidenum">
              <a:rPr lang="en-US" altLang="en-US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2294" name="Picture 4" descr="C:\Users\Thomas Petersen\AppData\Local\Microsoft\Windows\Temporary Internet Files\Content.IE5\HG0UXXYN\MP90044235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35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C:\Users\Thomas Petersen\AppData\Local\Microsoft\Windows\Temporary Internet Files\Content.IE5\2J2XGJXA\MP90030946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15716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304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altLang="en-US" smtClean="0"/>
              <a:t>Meet Smith and Jones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16083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Scenario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Dr. Smith (30) wants to buy in to Dr. Jones (60) practice.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Goal – 5 year payments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Problem – What if Dr. Smith doesn’t make it?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What if Dr. Jones Doesn’t make it either?</a:t>
            </a:r>
            <a:br>
              <a:rPr lang="en-US" smtClean="0"/>
            </a:br>
            <a:endParaRPr lang="en-US" smtClean="0"/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The Solution – DI Buy-In</a:t>
            </a:r>
            <a:br>
              <a:rPr lang="en-US" smtClean="0"/>
            </a:br>
            <a:endParaRPr lang="en-US" smtClean="0"/>
          </a:p>
        </p:txBody>
      </p:sp>
      <p:sp>
        <p:nvSpPr>
          <p:cNvPr id="17413" name="Content Placeholder 6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AAB209-2816-4266-8B9E-8FD438FE399B}" type="slidenum">
              <a:rPr lang="en-US" altLang="en-US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3318" name="Picture 3" descr="C:\Users\Thomas Petersen\AppData\Local\Microsoft\Windows\Temporary Internet Files\Content.IE5\ASRHUJOA\MP90044322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2004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304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mtClean="0"/>
              <a:t>And FULL Benefits!</a:t>
            </a:r>
          </a:p>
        </p:txBody>
      </p:sp>
      <p:pic>
        <p:nvPicPr>
          <p:cNvPr id="14339" name="Picture 2" descr="C:\Users\Thomas Petersen\AppData\Local\Microsoft\Windows\Temporary Internet Files\Content.IE5\2J2XGJXA\MP90040893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</p:spPr>
      </p:pic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The problem</a:t>
            </a:r>
          </a:p>
          <a:p>
            <a:pPr lvl="1"/>
            <a:r>
              <a:rPr lang="en-US" altLang="en-US" smtClean="0"/>
              <a:t>Company providing a severance package to include salary and benefits!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The Solution</a:t>
            </a:r>
          </a:p>
          <a:p>
            <a:pPr lvl="1"/>
            <a:r>
              <a:rPr lang="en-US" altLang="en-US" smtClean="0"/>
              <a:t>Severance Disability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AE889A-A37C-47D1-85FE-34E1D196B80F}" type="slidenum">
              <a:rPr lang="en-US" altLang="en-US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304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The Golden Spike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608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The Problem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3 Partners in business 20 years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Have DI Buy-Sell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1 Partner is now 60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The Solution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The Golden Spike DI Buy Sell to fill in the gaps</a:t>
            </a:r>
          </a:p>
        </p:txBody>
      </p:sp>
      <p:sp>
        <p:nvSpPr>
          <p:cNvPr id="19461" name="Content Placeholder 6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9283D5-BD3C-49B3-9265-6EA8AB9E9E75}" type="slidenum">
              <a:rPr lang="en-US" altLang="en-US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5366" name="Picture 4" descr="C:\Users\Thomas Petersen\AppData\Local\Microsoft\Windows\Temporary Internet Files\Content.IE5\MU4RO70K\MP90044304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23215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304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229600" cy="1219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I Didn’t Know You Could Do That!</a:t>
            </a:r>
            <a:endParaRPr lang="en-US" sz="6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406951-534A-4031-900C-B128F6A7E6E8}" type="slidenum">
              <a:rPr lang="en-US" altLang="en-US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219200" y="3048000"/>
            <a:ext cx="662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Corbel" panose="020B0503020204020204" pitchFamily="34" charset="0"/>
              </a:rPr>
              <a:t>by</a:t>
            </a:r>
          </a:p>
          <a:p>
            <a:pPr algn="ctr" eaLnBrk="1" hangingPunct="1"/>
            <a:r>
              <a:rPr lang="en-US" altLang="en-US">
                <a:latin typeface="Corbel" panose="020B0503020204020204" pitchFamily="34" charset="0"/>
              </a:rPr>
              <a:t>Thomas Petersen, MBA, RHU</a:t>
            </a:r>
          </a:p>
          <a:p>
            <a:pPr algn="ctr" eaLnBrk="1" hangingPunct="1"/>
            <a:r>
              <a:rPr lang="en-US" altLang="en-US">
                <a:latin typeface="Corbel" panose="020B0503020204020204" pitchFamily="34" charset="0"/>
              </a:rPr>
              <a:t>Petersen International Underwriters</a:t>
            </a:r>
          </a:p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295400" y="55626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rbel" panose="020B0503020204020204" pitchFamily="34" charset="0"/>
              </a:rPr>
              <a:t>Please contact your local Plus Group office for more information.  Go to </a:t>
            </a:r>
            <a:r>
              <a:rPr lang="en-US" altLang="en-US" u="sng">
                <a:latin typeface="Corbel" panose="020B0503020204020204" pitchFamily="34" charset="0"/>
              </a:rPr>
              <a:t>www.plusgroupus.com</a:t>
            </a:r>
            <a:r>
              <a:rPr lang="en-US" altLang="en-US">
                <a:latin typeface="Corbel" panose="020B0503020204020204" pitchFamily="34" charset="0"/>
              </a:rPr>
              <a:t> and click on the agency locator map to find an office near you or call 800/831-1018.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56499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Real Life Problems</a:t>
            </a:r>
            <a:br>
              <a:rPr lang="en-US" dirty="0" smtClean="0"/>
            </a:br>
            <a:r>
              <a:rPr lang="en-US" dirty="0" smtClean="0"/>
              <a:t>Real Life Solutions</a:t>
            </a:r>
            <a:endParaRPr lang="en-US" dirty="0"/>
          </a:p>
        </p:txBody>
      </p:sp>
      <p:sp>
        <p:nvSpPr>
          <p:cNvPr id="3075" name="Content Placeholder 5"/>
          <p:cNvSpPr>
            <a:spLocks noGrp="1"/>
          </p:cNvSpPr>
          <p:nvPr>
            <p:ph idx="1"/>
          </p:nvPr>
        </p:nvSpPr>
        <p:spPr>
          <a:xfrm>
            <a:off x="2286000" y="2362200"/>
            <a:ext cx="6477000" cy="41148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mtClean="0"/>
              <a:t>Common Issues</a:t>
            </a:r>
          </a:p>
          <a:p>
            <a:pPr lvl="1"/>
            <a:r>
              <a:rPr lang="en-US" altLang="en-US" smtClean="0"/>
              <a:t>Not Enough</a:t>
            </a:r>
          </a:p>
          <a:p>
            <a:pPr lvl="1"/>
            <a:r>
              <a:rPr lang="en-US" altLang="en-US" smtClean="0"/>
              <a:t>Special Situations</a:t>
            </a:r>
          </a:p>
          <a:p>
            <a:pPr lvl="1"/>
            <a:r>
              <a:rPr lang="en-US" altLang="en-US" smtClean="0"/>
              <a:t>Starts with a Bang and Ends with a Thud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57FC07-2B40-4C53-B754-4528A3AF933C}" type="slidenum">
              <a:rPr lang="en-US" altLang="en-US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304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$15,000? I Need $50,000!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Business Executive</a:t>
            </a:r>
          </a:p>
          <a:p>
            <a:r>
              <a:rPr lang="en-US" altLang="en-US" smtClean="0"/>
              <a:t>Annual Income         	$925,000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Solution – Excess/Supplemental</a:t>
            </a:r>
          </a:p>
        </p:txBody>
      </p:sp>
      <p:pic>
        <p:nvPicPr>
          <p:cNvPr id="4100" name="Picture 2" descr="C:\Users\Thomas Petersen\AppData\Local\Microsoft\Windows\Temporary Internet Files\Content.IE5\MU4RO70K\MP90017880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828800"/>
            <a:ext cx="3013075" cy="45085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9E2274-2D12-4987-B648-C010C62341BB}" type="slidenum">
              <a:rPr lang="en-US" altLang="en-US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304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How Much Disability Coverage </a:t>
            </a:r>
            <a:b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is Enough?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27916E-DF14-4669-88F7-CB4D7DD98CC5}" type="slidenum">
              <a:rPr lang="en-US" altLang="en-US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304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So Let’s Review the Need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180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Various 3</a:t>
            </a:r>
            <a:r>
              <a:rPr lang="en-US" baseline="30000" smtClean="0"/>
              <a:t>rd</a:t>
            </a:r>
            <a:r>
              <a:rPr lang="en-US" smtClean="0"/>
              <a:t> party surveys – 65% to 75%</a:t>
            </a:r>
            <a:br>
              <a:rPr lang="en-US" smtClean="0"/>
            </a:br>
            <a:endParaRPr lang="en-US" smtClean="0"/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Various Industry experts – 50% to 80%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LUTC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RHU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LOMA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The American College</a:t>
            </a:r>
            <a:br>
              <a:rPr lang="en-US" smtClean="0"/>
            </a:br>
            <a:endParaRPr lang="en-US" smtClean="0"/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Traditional  Group  Disability – 60% or 2/3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6FE7F6-8675-426D-BFC2-64BBA8817835}" type="slidenum">
              <a:rPr lang="en-US" altLang="en-US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304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1187450"/>
          </a:xfrm>
        </p:spPr>
        <p:txBody>
          <a:bodyPr lIns="0" tIns="0" rIns="0" bIns="0" anchor="ctr"/>
          <a:lstStyle/>
          <a:p>
            <a:pPr marL="0" indent="0" algn="ctr" defTabSz="471488">
              <a:spcBef>
                <a:spcPct val="0"/>
              </a:spcBef>
              <a:buClr>
                <a:srgbClr val="C20041"/>
              </a:buClr>
              <a:buSzPct val="90000"/>
              <a:buFont typeface="Monotype Sorts" pitchFamily="2" charset="2"/>
              <a:buNone/>
            </a:pPr>
            <a:r>
              <a:rPr lang="en-US" altLang="en-US" sz="4000" b="1" smtClean="0">
                <a:latin typeface="Arial" panose="020B0604020202020204" pitchFamily="34" charset="0"/>
              </a:rPr>
              <a:t>% Income Issued by Most Carriers</a:t>
            </a:r>
            <a:endParaRPr lang="en-US" altLang="en-US" sz="2800" smtClean="0">
              <a:latin typeface="Arial" panose="020B0604020202020204" pitchFamily="34" charset="0"/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665689-93FB-4011-AFEB-826BF1F80DBF}" type="slidenum">
              <a:rPr lang="en-US" altLang="en-US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 flipV="1">
            <a:off x="1219200" y="2743200"/>
            <a:ext cx="6858000" cy="2651125"/>
          </a:xfrm>
          <a:prstGeom prst="roundRect">
            <a:avLst>
              <a:gd name="adj" fmla="val 0"/>
            </a:avLst>
          </a:prstGeom>
          <a:solidFill>
            <a:srgbClr val="4181FF"/>
          </a:solidFill>
          <a:ln w="18420">
            <a:solidFill>
              <a:srgbClr val="4181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 flipV="1">
            <a:off x="1219200" y="3505200"/>
            <a:ext cx="1371600" cy="2324100"/>
          </a:xfrm>
          <a:prstGeom prst="roundRect">
            <a:avLst>
              <a:gd name="adj" fmla="val 0"/>
            </a:avLst>
          </a:prstGeom>
          <a:solidFill>
            <a:srgbClr val="FF1F35"/>
          </a:solidFill>
          <a:ln w="18420">
            <a:solidFill>
              <a:srgbClr val="FF1F35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 flipV="1">
            <a:off x="2590800" y="3962400"/>
            <a:ext cx="1371600" cy="188277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 w="1842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 flipV="1">
            <a:off x="3962400" y="4419600"/>
            <a:ext cx="1371600" cy="142875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1842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7176" name="AutoShape 7"/>
          <p:cNvSpPr>
            <a:spLocks noChangeArrowheads="1"/>
          </p:cNvSpPr>
          <p:nvPr/>
        </p:nvSpPr>
        <p:spPr bwMode="auto">
          <a:xfrm flipV="1">
            <a:off x="5334000" y="4876800"/>
            <a:ext cx="1371600" cy="938213"/>
          </a:xfrm>
          <a:prstGeom prst="roundRect">
            <a:avLst>
              <a:gd name="adj" fmla="val 0"/>
            </a:avLst>
          </a:prstGeom>
          <a:solidFill>
            <a:srgbClr val="622100"/>
          </a:solidFill>
          <a:ln w="18420">
            <a:solidFill>
              <a:srgbClr val="6221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7177" name="AutoShape 8"/>
          <p:cNvSpPr>
            <a:spLocks noChangeArrowheads="1"/>
          </p:cNvSpPr>
          <p:nvPr/>
        </p:nvSpPr>
        <p:spPr bwMode="auto">
          <a:xfrm flipV="1">
            <a:off x="6705600" y="5334000"/>
            <a:ext cx="1371600" cy="446088"/>
          </a:xfrm>
          <a:prstGeom prst="roundRect">
            <a:avLst>
              <a:gd name="adj" fmla="val 0"/>
            </a:avLst>
          </a:prstGeom>
          <a:solidFill>
            <a:srgbClr val="FF00FF"/>
          </a:solidFill>
          <a:ln w="1841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533400" y="2057400"/>
            <a:ext cx="66675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23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23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23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23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20041"/>
              </a:buClr>
              <a:buSzPct val="90000"/>
              <a:buFont typeface="Monotype Sorts" pitchFamily="2" charset="2"/>
              <a:buNone/>
            </a:pPr>
            <a:r>
              <a:rPr lang="en-US" altLang="en-US" sz="2800"/>
              <a:t>100</a:t>
            </a:r>
          </a:p>
          <a:p>
            <a:pPr eaLnBrk="1" hangingPunct="1">
              <a:buClr>
                <a:srgbClr val="C20041"/>
              </a:buClr>
              <a:buSzPct val="90000"/>
              <a:buFont typeface="Monotype Sorts" pitchFamily="2" charset="2"/>
              <a:buNone/>
            </a:pPr>
            <a:r>
              <a:rPr lang="en-US" altLang="en-US" sz="2800"/>
              <a:t>  75</a:t>
            </a:r>
          </a:p>
          <a:p>
            <a:pPr eaLnBrk="1" hangingPunct="1">
              <a:buClr>
                <a:srgbClr val="C20041"/>
              </a:buClr>
              <a:buSzPct val="90000"/>
              <a:buFont typeface="Monotype Sorts" pitchFamily="2" charset="2"/>
              <a:buNone/>
            </a:pPr>
            <a:r>
              <a:rPr lang="en-US" altLang="en-US" sz="2800"/>
              <a:t>  70</a:t>
            </a:r>
          </a:p>
          <a:p>
            <a:pPr eaLnBrk="1" hangingPunct="1">
              <a:buClr>
                <a:srgbClr val="C20041"/>
              </a:buClr>
              <a:buSzPct val="90000"/>
              <a:buFont typeface="Monotype Sorts" pitchFamily="2" charset="2"/>
              <a:buNone/>
            </a:pPr>
            <a:r>
              <a:rPr lang="en-US" altLang="en-US" sz="2800"/>
              <a:t>  60</a:t>
            </a:r>
          </a:p>
          <a:p>
            <a:pPr eaLnBrk="1" hangingPunct="1">
              <a:buClr>
                <a:srgbClr val="C20041"/>
              </a:buClr>
              <a:buSzPct val="90000"/>
              <a:buFont typeface="Monotype Sorts" pitchFamily="2" charset="2"/>
              <a:buNone/>
            </a:pPr>
            <a:r>
              <a:rPr lang="en-US" altLang="en-US" sz="2800"/>
              <a:t>  50</a:t>
            </a:r>
          </a:p>
          <a:p>
            <a:pPr eaLnBrk="1" hangingPunct="1">
              <a:buClr>
                <a:srgbClr val="C20041"/>
              </a:buClr>
              <a:buSzPct val="90000"/>
              <a:buFont typeface="Monotype Sorts" pitchFamily="2" charset="2"/>
              <a:buNone/>
            </a:pPr>
            <a:r>
              <a:rPr lang="en-US" altLang="en-US" sz="2800"/>
              <a:t>  40</a:t>
            </a:r>
          </a:p>
          <a:p>
            <a:pPr eaLnBrk="1" hangingPunct="1">
              <a:buClr>
                <a:srgbClr val="C20041"/>
              </a:buClr>
              <a:buSzPct val="90000"/>
              <a:buFont typeface="Monotype Sorts" pitchFamily="2" charset="2"/>
              <a:buNone/>
            </a:pPr>
            <a:r>
              <a:rPr lang="en-US" altLang="en-US" sz="2800"/>
              <a:t>  30</a:t>
            </a:r>
          </a:p>
          <a:p>
            <a:pPr eaLnBrk="1" hangingPunct="1">
              <a:buClr>
                <a:srgbClr val="C20041"/>
              </a:buClr>
              <a:buSzPct val="90000"/>
              <a:buFont typeface="Monotype Sorts" pitchFamily="2" charset="2"/>
              <a:buNone/>
            </a:pPr>
            <a:r>
              <a:rPr lang="en-US" altLang="en-US" sz="2800"/>
              <a:t>  20</a:t>
            </a:r>
          </a:p>
          <a:p>
            <a:pPr eaLnBrk="1" hangingPunct="1">
              <a:buClr>
                <a:srgbClr val="C20041"/>
              </a:buClr>
              <a:buSzPct val="90000"/>
              <a:buFont typeface="Monotype Sorts" pitchFamily="2" charset="2"/>
              <a:buNone/>
            </a:pPr>
            <a:r>
              <a:rPr lang="en-US" altLang="en-US" sz="2800"/>
              <a:t>    0</a:t>
            </a:r>
            <a:endParaRPr lang="en-US" altLang="en-US" sz="2200">
              <a:latin typeface="Corbel" panose="020B0503020204020204" pitchFamily="34" charset="0"/>
            </a:endParaRP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1524000" y="5867400"/>
            <a:ext cx="7092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23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23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23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23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20041"/>
              </a:buClr>
              <a:buSzPct val="90000"/>
              <a:buFont typeface="Monotype Sorts" pitchFamily="2" charset="2"/>
              <a:buNone/>
            </a:pPr>
            <a:r>
              <a:rPr lang="en-US" altLang="en-US" sz="1600" b="1"/>
              <a:t>75,000</a:t>
            </a:r>
            <a:r>
              <a:rPr lang="en-US" altLang="en-US" sz="2800" b="1"/>
              <a:t> </a:t>
            </a:r>
            <a:r>
              <a:rPr lang="en-US" altLang="en-US" sz="1600" b="1"/>
              <a:t>           150,000           300,000             500,000         1,000,000</a:t>
            </a:r>
            <a:r>
              <a:rPr lang="en-US" altLang="en-US" sz="1600"/>
              <a:t>  </a:t>
            </a:r>
            <a:endParaRPr lang="en-US" altLang="en-US" sz="2200">
              <a:latin typeface="Corbel" panose="020B0503020204020204" pitchFamily="34" charset="0"/>
            </a:endParaRP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4038600" y="3048000"/>
            <a:ext cx="25892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23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23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23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23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20041"/>
              </a:buClr>
              <a:buSzPct val="90000"/>
              <a:buFont typeface="Monotype Sorts" pitchFamily="2" charset="2"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The Need Line</a:t>
            </a:r>
            <a:endParaRPr lang="en-US" altLang="en-US" sz="2200" b="1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7181" name="TextBox 11"/>
          <p:cNvSpPr txBox="1">
            <a:spLocks noChangeArrowheads="1"/>
          </p:cNvSpPr>
          <p:nvPr/>
        </p:nvSpPr>
        <p:spPr bwMode="auto">
          <a:xfrm>
            <a:off x="381000" y="1295400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rbel" panose="020B0503020204020204" pitchFamily="34" charset="0"/>
              </a:rPr>
              <a:t>If 65% is the agreed upon number, why does the primary markets limit the coverage?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241300" y="268288"/>
            <a:ext cx="8902700" cy="1068387"/>
          </a:xfrm>
        </p:spPr>
        <p:txBody>
          <a:bodyPr lIns="0" tIns="0" rIns="0" bIns="0" anchor="ctr"/>
          <a:lstStyle/>
          <a:p>
            <a:pPr marL="0" indent="0" algn="ctr" defTabSz="422275">
              <a:spcBef>
                <a:spcPct val="0"/>
              </a:spcBef>
              <a:buClr>
                <a:srgbClr val="C20041"/>
              </a:buClr>
              <a:buSzPct val="90000"/>
              <a:buFont typeface="Wingdings 2" panose="05020102010507070707" pitchFamily="18" charset="2"/>
              <a:buNone/>
            </a:pPr>
            <a:r>
              <a:rPr lang="en-US" altLang="en-US" sz="4300" b="1" smtClean="0">
                <a:solidFill>
                  <a:srgbClr val="FFFFFF"/>
                </a:solidFill>
              </a:rPr>
              <a:t>Excess Disability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CCE541-ACB2-4C14-AADC-F0FA852BB3A6}" type="slidenum">
              <a:rPr lang="en-US" altLang="en-US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1850" y="1546225"/>
            <a:ext cx="793591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3675" indent="-193675" defTabSz="422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5638" indent="-247650" defTabSz="422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22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22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22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20041"/>
              </a:buClr>
              <a:buSzPct val="46000"/>
              <a:buFont typeface="Monotype Sorts" pitchFamily="2" charset="2"/>
              <a:buChar char="n"/>
            </a:pPr>
            <a:r>
              <a:rPr lang="en-US" altLang="en-US" sz="3100">
                <a:latin typeface="Corbel" panose="020B0503020204020204" pitchFamily="34" charset="0"/>
              </a:rPr>
              <a:t>Not limited to just Personal Disability!</a:t>
            </a:r>
            <a:br>
              <a:rPr lang="en-US" altLang="en-US" sz="3100">
                <a:latin typeface="Corbel" panose="020B0503020204020204" pitchFamily="34" charset="0"/>
              </a:rPr>
            </a:br>
            <a:endParaRPr lang="en-US" altLang="en-US" sz="3100">
              <a:latin typeface="Corbel" panose="020B0503020204020204" pitchFamily="34" charset="0"/>
            </a:endParaRPr>
          </a:p>
          <a:p>
            <a:pPr lvl="1" eaLnBrk="1" hangingPunct="1">
              <a:buClr>
                <a:srgbClr val="C20041"/>
              </a:buClr>
              <a:buSzPct val="70000"/>
              <a:buFont typeface="Arial" panose="020B0604020202020204" pitchFamily="34" charset="0"/>
              <a:buChar char="–"/>
            </a:pPr>
            <a:r>
              <a:rPr lang="en-US" altLang="en-US" sz="2700">
                <a:latin typeface="Corbel" panose="020B0503020204020204" pitchFamily="34" charset="0"/>
              </a:rPr>
              <a:t>Buy-Sell</a:t>
            </a:r>
          </a:p>
          <a:p>
            <a:pPr lvl="1" eaLnBrk="1" hangingPunct="1">
              <a:buClr>
                <a:srgbClr val="C20041"/>
              </a:buClr>
              <a:buSzPct val="70000"/>
              <a:buFont typeface="Arial" panose="020B0604020202020204" pitchFamily="34" charset="0"/>
              <a:buChar char="–"/>
            </a:pPr>
            <a:r>
              <a:rPr lang="en-US" altLang="en-US" sz="2700">
                <a:latin typeface="Corbel" panose="020B0503020204020204" pitchFamily="34" charset="0"/>
              </a:rPr>
              <a:t>Business Overhead Expense</a:t>
            </a:r>
          </a:p>
          <a:p>
            <a:pPr lvl="1" eaLnBrk="1" hangingPunct="1">
              <a:buClr>
                <a:srgbClr val="C20041"/>
              </a:buClr>
              <a:buSzPct val="70000"/>
              <a:buFont typeface="Arial" panose="020B0604020202020204" pitchFamily="34" charset="0"/>
              <a:buChar char="–"/>
            </a:pPr>
            <a:r>
              <a:rPr lang="en-US" altLang="en-US" sz="2700">
                <a:latin typeface="Corbel" panose="020B0503020204020204" pitchFamily="34" charset="0"/>
              </a:rPr>
              <a:t>Key Person</a:t>
            </a:r>
            <a:br>
              <a:rPr lang="en-US" altLang="en-US" sz="2700">
                <a:latin typeface="Corbel" panose="020B0503020204020204" pitchFamily="34" charset="0"/>
              </a:rPr>
            </a:br>
            <a:r>
              <a:rPr lang="en-US" altLang="en-US" sz="2700">
                <a:latin typeface="Corbel" panose="020B0503020204020204" pitchFamily="34" charset="0"/>
              </a:rPr>
              <a:t/>
            </a:r>
            <a:br>
              <a:rPr lang="en-US" altLang="en-US" sz="2700">
                <a:latin typeface="Corbel" panose="020B0503020204020204" pitchFamily="34" charset="0"/>
              </a:rPr>
            </a:br>
            <a:r>
              <a:rPr lang="en-US" altLang="en-US" sz="2700">
                <a:latin typeface="Corbel" panose="020B0503020204020204" pitchFamily="34" charset="0"/>
              </a:rPr>
              <a:t>What are the maximums from most carriers??</a:t>
            </a:r>
            <a:endParaRPr lang="en-US" altLang="en-US" sz="2200">
              <a:latin typeface="Times New Roman" panose="02020603050405020304" pitchFamily="18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304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mtClean="0"/>
              <a:t>The Buy Sell</a:t>
            </a:r>
          </a:p>
        </p:txBody>
      </p:sp>
      <p:pic>
        <p:nvPicPr>
          <p:cNvPr id="9219" name="Picture 2" descr="C:\Users\Thomas Petersen\AppData\Local\Microsoft\Windows\Temporary Internet Files\Content.IE5\ASRHUJOA\MP90031678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667000"/>
            <a:ext cx="3657600" cy="2432050"/>
          </a:xfrm>
          <a:noFill/>
        </p:spPr>
      </p:pic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160838"/>
          </a:xfrm>
        </p:spPr>
        <p:txBody>
          <a:bodyPr/>
          <a:lstStyle/>
          <a:p>
            <a:r>
              <a:rPr lang="en-US" altLang="en-US" smtClean="0"/>
              <a:t>Textile Company </a:t>
            </a:r>
          </a:p>
          <a:p>
            <a:pPr lvl="1"/>
            <a:r>
              <a:rPr lang="en-US" altLang="en-US" smtClean="0"/>
              <a:t>Valued at $20,000,000</a:t>
            </a:r>
          </a:p>
          <a:p>
            <a:pPr lvl="1"/>
            <a:r>
              <a:rPr lang="en-US" altLang="en-US" smtClean="0"/>
              <a:t>2 Partners</a:t>
            </a:r>
          </a:p>
          <a:p>
            <a:r>
              <a:rPr lang="en-US" altLang="en-US" smtClean="0"/>
              <a:t>I need $10 million Life and $1,000,000 DI Buy Sell!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The Solution</a:t>
            </a:r>
          </a:p>
          <a:p>
            <a:pPr lvl="1"/>
            <a:r>
              <a:rPr lang="en-US" altLang="en-US" smtClean="0"/>
              <a:t>Excess Buy-Sell Disability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0709E6-7E2F-4C04-8823-432656EE2E98}" type="slidenum">
              <a:rPr lang="en-US" altLang="en-US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304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txBody>
          <a:bodyPr/>
          <a:lstStyle/>
          <a:p>
            <a:r>
              <a:rPr lang="en-US" altLang="en-US" smtClean="0"/>
              <a:t>The $100,000 BOE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160838"/>
          </a:xfrm>
        </p:spPr>
        <p:txBody>
          <a:bodyPr/>
          <a:lstStyle/>
          <a:p>
            <a:r>
              <a:rPr lang="en-US" altLang="en-US" smtClean="0"/>
              <a:t>1 Doctor – Plastic Surgeon</a:t>
            </a:r>
          </a:p>
          <a:p>
            <a:r>
              <a:rPr lang="en-US" altLang="en-US" smtClean="0"/>
              <a:t>Clinic, staff, airplane</a:t>
            </a:r>
          </a:p>
          <a:p>
            <a:r>
              <a:rPr lang="en-US" altLang="en-US" smtClean="0"/>
              <a:t>Monthly overhead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mtClean="0"/>
              <a:t>		$100,000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Solution - $100,000 BOE</a:t>
            </a:r>
            <a:br>
              <a:rPr lang="en-US" altLang="en-US" smtClean="0"/>
            </a:br>
            <a:endParaRPr lang="en-US" altLang="en-US" smtClean="0"/>
          </a:p>
          <a:p>
            <a:pPr>
              <a:buFont typeface="Wingdings 2" panose="05020102010507070707" pitchFamily="18" charset="2"/>
              <a:buNone/>
            </a:pPr>
            <a:endParaRPr lang="en-US" altLang="en-US" smtClean="0"/>
          </a:p>
        </p:txBody>
      </p:sp>
      <p:pic>
        <p:nvPicPr>
          <p:cNvPr id="10244" name="Picture 2" descr="C:\Users\Thomas Petersen\AppData\Local\Microsoft\Windows\Temporary Internet Files\Content.IE5\2J2XGJXA\MP90018516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209800"/>
            <a:ext cx="4310063" cy="2887663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859B77-900D-438A-891F-4189354DC6E7}" type="slidenum">
              <a:rPr lang="en-US" altLang="en-US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304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350</Words>
  <Application>Microsoft Office PowerPoint</Application>
  <PresentationFormat>On-screen Show (4:3)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Wingdings 2</vt:lpstr>
      <vt:lpstr>Monotype Sorts</vt:lpstr>
      <vt:lpstr>Times New Roman</vt:lpstr>
      <vt:lpstr>Office Theme</vt:lpstr>
      <vt:lpstr>I Didn’t Know You Could Do That!</vt:lpstr>
      <vt:lpstr>Real Life Problems Real Life Solutions</vt:lpstr>
      <vt:lpstr>$15,000? I Need $50,000!</vt:lpstr>
      <vt:lpstr>How Much Disability Coverage  is Enough?</vt:lpstr>
      <vt:lpstr>So Let’s Review the Need</vt:lpstr>
      <vt:lpstr>PowerPoint Presentation</vt:lpstr>
      <vt:lpstr>PowerPoint Presentation</vt:lpstr>
      <vt:lpstr>The Buy Sell</vt:lpstr>
      <vt:lpstr>The $100,000 BOE</vt:lpstr>
      <vt:lpstr>The $30 Million Man</vt:lpstr>
      <vt:lpstr>The College Senior</vt:lpstr>
      <vt:lpstr>Meet Smith and Jones</vt:lpstr>
      <vt:lpstr>And FULL Benefits!</vt:lpstr>
      <vt:lpstr>The Golden Spike</vt:lpstr>
      <vt:lpstr>I Didn’t Know You Could Do That!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Hat</dc:title>
  <dc:creator>Thomas R Petersen</dc:creator>
  <cp:lastModifiedBy>Eric Roberts</cp:lastModifiedBy>
  <cp:revision>59</cp:revision>
  <dcterms:created xsi:type="dcterms:W3CDTF">2008-02-26T18:44:52Z</dcterms:created>
  <dcterms:modified xsi:type="dcterms:W3CDTF">2014-08-01T02:08:31Z</dcterms:modified>
</cp:coreProperties>
</file>