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sldIdLst>
    <p:sldId id="270" r:id="rId2"/>
    <p:sldId id="307" r:id="rId3"/>
    <p:sldId id="300" r:id="rId4"/>
    <p:sldId id="301" r:id="rId5"/>
    <p:sldId id="302" r:id="rId6"/>
    <p:sldId id="303" r:id="rId7"/>
    <p:sldId id="304" r:id="rId8"/>
    <p:sldId id="305" r:id="rId9"/>
    <p:sldId id="308" r:id="rId10"/>
    <p:sldId id="306" r:id="rId11"/>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B7BB"/>
    <a:srgbClr val="FCB034"/>
    <a:srgbClr val="F26631"/>
    <a:srgbClr val="77278B"/>
    <a:srgbClr val="0093D1"/>
    <a:srgbClr val="408000"/>
    <a:srgbClr val="064E94"/>
    <a:srgbClr val="004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586" autoAdjust="0"/>
  </p:normalViewPr>
  <p:slideViewPr>
    <p:cSldViewPr>
      <p:cViewPr varScale="1">
        <p:scale>
          <a:sx n="87" d="100"/>
          <a:sy n="87" d="100"/>
        </p:scale>
        <p:origin x="15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48"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48" charset="-128"/>
              </a:defRPr>
            </a:lvl1pPr>
          </a:lstStyle>
          <a:p>
            <a:pPr>
              <a:defRPr/>
            </a:pPr>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48"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3606C5DD-DA85-46C8-AF1A-0E32A7FE6AC1}" type="slidenum">
              <a:rPr lang="en-US" altLang="en-US"/>
              <a:pPr/>
              <a:t>‹#›</a:t>
            </a:fld>
            <a:endParaRPr lang="en-US" altLang="en-US"/>
          </a:p>
        </p:txBody>
      </p:sp>
    </p:spTree>
    <p:extLst>
      <p:ext uri="{BB962C8B-B14F-4D97-AF65-F5344CB8AC3E}">
        <p14:creationId xmlns:p14="http://schemas.microsoft.com/office/powerpoint/2010/main" val="2718919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ABA18FE-2075-4166-8A84-42582239FA51}" type="slidenum">
              <a:rPr lang="en-US" altLang="en-US" sz="1200"/>
              <a:pPr/>
              <a:t>1</a:t>
            </a:fld>
            <a:endParaRPr lang="en-US" altLang="en-US"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1379836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9" descr="TS_bmk_sm_2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37250"/>
            <a:ext cx="10668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descr="papaerplan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52600" y="1739900"/>
            <a:ext cx="5638800"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1000" y="6172200"/>
            <a:ext cx="14351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userDrawn="1"/>
        </p:nvSpPr>
        <p:spPr>
          <a:xfrm>
            <a:off x="381000" y="6553200"/>
            <a:ext cx="685800" cy="246063"/>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p.1</a:t>
            </a:r>
          </a:p>
        </p:txBody>
      </p:sp>
      <p:sp>
        <p:nvSpPr>
          <p:cNvPr id="4098" name="Rectangle 2"/>
          <p:cNvSpPr>
            <a:spLocks noGrp="1" noChangeArrowheads="1"/>
          </p:cNvSpPr>
          <p:nvPr>
            <p:ph type="ctrTitle"/>
          </p:nvPr>
        </p:nvSpPr>
        <p:spPr>
          <a:xfrm>
            <a:off x="227013" y="227013"/>
            <a:ext cx="7772400" cy="457200"/>
          </a:xfrm>
        </p:spPr>
        <p:txBody>
          <a:bodyPr/>
          <a:lstStyle>
            <a:lvl1pPr>
              <a:defRPr/>
            </a:lvl1pPr>
          </a:lstStyle>
          <a:p>
            <a:r>
              <a:rPr lang="en-US"/>
              <a:t>Applying for IDI is simple again</a:t>
            </a:r>
            <a:br>
              <a:rPr lang="en-US"/>
            </a:br>
            <a:r>
              <a:rPr lang="en-US"/>
              <a:t>Old Fashioned Underwriting</a:t>
            </a:r>
          </a:p>
        </p:txBody>
      </p:sp>
    </p:spTree>
    <p:extLst>
      <p:ext uri="{BB962C8B-B14F-4D97-AF65-F5344CB8AC3E}">
        <p14:creationId xmlns:p14="http://schemas.microsoft.com/office/powerpoint/2010/main" val="151609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085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28600"/>
            <a:ext cx="21526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055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500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15200" y="6400800"/>
            <a:ext cx="14351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718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1116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924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161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8281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29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538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786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600" y="228600"/>
            <a:ext cx="8610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When you can find IDI sales, marketing and reference materials</a:t>
            </a:r>
          </a:p>
        </p:txBody>
      </p:sp>
      <p:sp>
        <p:nvSpPr>
          <p:cNvPr id="2051" name="Rectangle 3"/>
          <p:cNvSpPr>
            <a:spLocks noGrp="1" noChangeArrowheads="1"/>
          </p:cNvSpPr>
          <p:nvPr>
            <p:ph type="body" idx="1"/>
          </p:nvPr>
        </p:nvSpPr>
        <p:spPr bwMode="auto">
          <a:xfrm>
            <a:off x="228600" y="1295400"/>
            <a:ext cx="861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5" name="Rectangle 11"/>
          <p:cNvSpPr>
            <a:spLocks noChangeArrowheads="1"/>
          </p:cNvSpPr>
          <p:nvPr/>
        </p:nvSpPr>
        <p:spPr bwMode="auto">
          <a:xfrm>
            <a:off x="227013" y="6434138"/>
            <a:ext cx="3552825" cy="315912"/>
          </a:xfrm>
          <a:prstGeom prst="rect">
            <a:avLst/>
          </a:prstGeom>
          <a:noFill/>
          <a:ln w="9525">
            <a:noFill/>
            <a:miter lim="800000"/>
            <a:headEnd/>
            <a:tailEnd/>
          </a:ln>
        </p:spPr>
        <p:txBody>
          <a:bodyPr wrap="none" lIns="0" tIns="0" rIns="0" bIns="0" anchor="b">
            <a:spAutoFit/>
          </a:bodyPr>
          <a:lstStyle/>
          <a:p>
            <a:pPr>
              <a:lnSpc>
                <a:spcPct val="125000"/>
              </a:lnSpc>
              <a:defRPr/>
            </a:pPr>
            <a:r>
              <a:rPr lang="en-US" sz="1000" dirty="0">
                <a:solidFill>
                  <a:srgbClr val="064E94"/>
                </a:solidFill>
                <a:latin typeface="Arial" charset="0"/>
                <a:ea typeface="ＭＳ Ｐゴシック" pitchFamily="48" charset="-128"/>
              </a:rPr>
              <a:t>13928CUSTOM PLUS GROUP Selling DI is easy again 0110</a:t>
            </a:r>
          </a:p>
          <a:p>
            <a:pPr>
              <a:defRPr/>
            </a:pPr>
            <a:r>
              <a:rPr lang="en-US" sz="800" dirty="0">
                <a:solidFill>
                  <a:srgbClr val="064E94"/>
                </a:solidFill>
                <a:latin typeface="Arial" charset="0"/>
                <a:ea typeface="ＭＳ Ｐゴシック" pitchFamily="48" charset="-128"/>
              </a:rPr>
              <a:t>©2009 Standard Insurance Company</a:t>
            </a:r>
            <a:endParaRPr lang="en-US" sz="900" dirty="0">
              <a:solidFill>
                <a:srgbClr val="064E94"/>
              </a:solidFill>
              <a:latin typeface="Arial" charset="0"/>
              <a:ea typeface="ＭＳ Ｐゴシック" pitchFamily="48" charset="-128"/>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0" fontAlgn="base" hangingPunct="0">
        <a:spcBef>
          <a:spcPct val="0"/>
        </a:spcBef>
        <a:spcAft>
          <a:spcPct val="0"/>
        </a:spcAft>
        <a:defRPr sz="2800">
          <a:solidFill>
            <a:srgbClr val="064E94"/>
          </a:solidFill>
          <a:latin typeface="+mj-lt"/>
          <a:ea typeface="+mj-ea"/>
          <a:cs typeface="+mj-cs"/>
        </a:defRPr>
      </a:lvl1pPr>
      <a:lvl2pPr algn="l" rtl="0" eaLnBrk="0" fontAlgn="base" hangingPunct="0">
        <a:spcBef>
          <a:spcPct val="0"/>
        </a:spcBef>
        <a:spcAft>
          <a:spcPct val="0"/>
        </a:spcAft>
        <a:defRPr sz="2800">
          <a:solidFill>
            <a:srgbClr val="064E94"/>
          </a:solidFill>
          <a:latin typeface="Arial" charset="0"/>
          <a:ea typeface="ＭＳ Ｐゴシック" pitchFamily="48" charset="-128"/>
        </a:defRPr>
      </a:lvl2pPr>
      <a:lvl3pPr algn="l" rtl="0" eaLnBrk="0" fontAlgn="base" hangingPunct="0">
        <a:spcBef>
          <a:spcPct val="0"/>
        </a:spcBef>
        <a:spcAft>
          <a:spcPct val="0"/>
        </a:spcAft>
        <a:defRPr sz="2800">
          <a:solidFill>
            <a:srgbClr val="064E94"/>
          </a:solidFill>
          <a:latin typeface="Arial" charset="0"/>
          <a:ea typeface="ＭＳ Ｐゴシック" pitchFamily="48" charset="-128"/>
        </a:defRPr>
      </a:lvl3pPr>
      <a:lvl4pPr algn="l" rtl="0" eaLnBrk="0" fontAlgn="base" hangingPunct="0">
        <a:spcBef>
          <a:spcPct val="0"/>
        </a:spcBef>
        <a:spcAft>
          <a:spcPct val="0"/>
        </a:spcAft>
        <a:defRPr sz="2800">
          <a:solidFill>
            <a:srgbClr val="064E94"/>
          </a:solidFill>
          <a:latin typeface="Arial" charset="0"/>
          <a:ea typeface="ＭＳ Ｐゴシック" pitchFamily="48" charset="-128"/>
        </a:defRPr>
      </a:lvl4pPr>
      <a:lvl5pPr algn="l" rtl="0" eaLnBrk="0" fontAlgn="base" hangingPunct="0">
        <a:spcBef>
          <a:spcPct val="0"/>
        </a:spcBef>
        <a:spcAft>
          <a:spcPct val="0"/>
        </a:spcAft>
        <a:defRPr sz="2800">
          <a:solidFill>
            <a:srgbClr val="064E94"/>
          </a:solidFill>
          <a:latin typeface="Arial" charset="0"/>
          <a:ea typeface="ＭＳ Ｐゴシック" pitchFamily="48" charset="-128"/>
        </a:defRPr>
      </a:lvl5pPr>
      <a:lvl6pPr marL="457200" algn="l" rtl="0" fontAlgn="base">
        <a:spcBef>
          <a:spcPct val="0"/>
        </a:spcBef>
        <a:spcAft>
          <a:spcPct val="0"/>
        </a:spcAft>
        <a:defRPr sz="2800">
          <a:solidFill>
            <a:srgbClr val="064E94"/>
          </a:solidFill>
          <a:latin typeface="Arial" charset="0"/>
          <a:ea typeface="ＭＳ Ｐゴシック" pitchFamily="48" charset="-128"/>
        </a:defRPr>
      </a:lvl6pPr>
      <a:lvl7pPr marL="914400" algn="l" rtl="0" fontAlgn="base">
        <a:spcBef>
          <a:spcPct val="0"/>
        </a:spcBef>
        <a:spcAft>
          <a:spcPct val="0"/>
        </a:spcAft>
        <a:defRPr sz="2800">
          <a:solidFill>
            <a:srgbClr val="064E94"/>
          </a:solidFill>
          <a:latin typeface="Arial" charset="0"/>
          <a:ea typeface="ＭＳ Ｐゴシック" pitchFamily="48" charset="-128"/>
        </a:defRPr>
      </a:lvl7pPr>
      <a:lvl8pPr marL="1371600" algn="l" rtl="0" fontAlgn="base">
        <a:spcBef>
          <a:spcPct val="0"/>
        </a:spcBef>
        <a:spcAft>
          <a:spcPct val="0"/>
        </a:spcAft>
        <a:defRPr sz="2800">
          <a:solidFill>
            <a:srgbClr val="064E94"/>
          </a:solidFill>
          <a:latin typeface="Arial" charset="0"/>
          <a:ea typeface="ＭＳ Ｐゴシック" pitchFamily="48" charset="-128"/>
        </a:defRPr>
      </a:lvl8pPr>
      <a:lvl9pPr marL="1828800" algn="l" rtl="0" fontAlgn="base">
        <a:spcBef>
          <a:spcPct val="0"/>
        </a:spcBef>
        <a:spcAft>
          <a:spcPct val="0"/>
        </a:spcAft>
        <a:defRPr sz="2800">
          <a:solidFill>
            <a:srgbClr val="064E94"/>
          </a:solidFill>
          <a:latin typeface="Arial" charset="0"/>
          <a:ea typeface="ＭＳ Ｐゴシック" pitchFamily="48" charset="-128"/>
        </a:defRPr>
      </a:lvl9pPr>
    </p:titleStyle>
    <p:bodyStyle>
      <a:lvl1pPr marL="173038" indent="-173038" algn="l" rtl="0" eaLnBrk="0" fontAlgn="base" hangingPunct="0">
        <a:spcBef>
          <a:spcPct val="20000"/>
        </a:spcBef>
        <a:spcAft>
          <a:spcPct val="0"/>
        </a:spcAft>
        <a:buChar char="•"/>
        <a:defRPr sz="2000">
          <a:solidFill>
            <a:srgbClr val="064E94"/>
          </a:solidFill>
          <a:latin typeface="+mn-lt"/>
          <a:ea typeface="+mn-ea"/>
          <a:cs typeface="+mn-cs"/>
        </a:defRPr>
      </a:lvl1pPr>
      <a:lvl2pPr marL="458788" indent="-171450" algn="l" rtl="0" eaLnBrk="0" fontAlgn="base" hangingPunct="0">
        <a:spcBef>
          <a:spcPct val="20000"/>
        </a:spcBef>
        <a:spcAft>
          <a:spcPct val="0"/>
        </a:spcAft>
        <a:buFont typeface="Times" panose="02020603050405020304" pitchFamily="18" charset="0"/>
        <a:buChar char="•"/>
        <a:defRPr>
          <a:solidFill>
            <a:srgbClr val="0093D1"/>
          </a:solidFill>
          <a:latin typeface="+mn-lt"/>
          <a:ea typeface="+mn-ea"/>
        </a:defRPr>
      </a:lvl2pPr>
      <a:lvl3pPr marL="917575" indent="-173038" algn="l" rtl="0" eaLnBrk="0" fontAlgn="base" hangingPunct="0">
        <a:spcBef>
          <a:spcPct val="20000"/>
        </a:spcBef>
        <a:spcAft>
          <a:spcPct val="0"/>
        </a:spcAft>
        <a:buFont typeface="Times" panose="02020603050405020304" pitchFamily="18" charset="0"/>
        <a:defRPr>
          <a:solidFill>
            <a:srgbClr val="0093D1"/>
          </a:solidFill>
          <a:latin typeface="+mn-lt"/>
          <a:ea typeface="+mn-ea"/>
        </a:defRPr>
      </a:lvl3pPr>
      <a:lvl4pPr marL="1373188" indent="-173038" algn="l" rtl="0" eaLnBrk="0" fontAlgn="base" hangingPunct="0">
        <a:spcBef>
          <a:spcPct val="20000"/>
        </a:spcBef>
        <a:spcAft>
          <a:spcPct val="0"/>
        </a:spcAft>
        <a:buFont typeface="Times" panose="02020603050405020304" pitchFamily="18" charset="0"/>
        <a:defRPr sz="1600">
          <a:solidFill>
            <a:srgbClr val="0093D1"/>
          </a:solidFill>
          <a:latin typeface="+mn-lt"/>
          <a:ea typeface="+mn-ea"/>
        </a:defRPr>
      </a:lvl4pPr>
      <a:lvl5pPr marL="1660525" indent="-173038" algn="l" rtl="0" eaLnBrk="0" fontAlgn="base" hangingPunct="0">
        <a:spcBef>
          <a:spcPct val="20000"/>
        </a:spcBef>
        <a:spcAft>
          <a:spcPct val="0"/>
        </a:spcAft>
        <a:buFont typeface="Times" panose="02020603050405020304" pitchFamily="18" charset="0"/>
        <a:buChar char="•"/>
        <a:defRPr sz="1600">
          <a:solidFill>
            <a:srgbClr val="0093D1"/>
          </a:solidFill>
          <a:latin typeface="+mn-lt"/>
          <a:ea typeface="+mn-ea"/>
        </a:defRPr>
      </a:lvl5pPr>
      <a:lvl6pPr marL="2117725" indent="-173038" algn="l" rtl="0" fontAlgn="base">
        <a:spcBef>
          <a:spcPct val="20000"/>
        </a:spcBef>
        <a:spcAft>
          <a:spcPct val="0"/>
        </a:spcAft>
        <a:buFont typeface="Times" pitchFamily="18" charset="0"/>
        <a:buChar char="•"/>
        <a:defRPr sz="1600">
          <a:solidFill>
            <a:srgbClr val="0093D1"/>
          </a:solidFill>
          <a:latin typeface="+mn-lt"/>
          <a:ea typeface="+mn-ea"/>
        </a:defRPr>
      </a:lvl6pPr>
      <a:lvl7pPr marL="2574925" indent="-173038" algn="l" rtl="0" fontAlgn="base">
        <a:spcBef>
          <a:spcPct val="20000"/>
        </a:spcBef>
        <a:spcAft>
          <a:spcPct val="0"/>
        </a:spcAft>
        <a:buFont typeface="Times" pitchFamily="18" charset="0"/>
        <a:buChar char="•"/>
        <a:defRPr sz="1600">
          <a:solidFill>
            <a:srgbClr val="0093D1"/>
          </a:solidFill>
          <a:latin typeface="+mn-lt"/>
          <a:ea typeface="+mn-ea"/>
        </a:defRPr>
      </a:lvl7pPr>
      <a:lvl8pPr marL="3032125" indent="-173038" algn="l" rtl="0" fontAlgn="base">
        <a:spcBef>
          <a:spcPct val="20000"/>
        </a:spcBef>
        <a:spcAft>
          <a:spcPct val="0"/>
        </a:spcAft>
        <a:buFont typeface="Times" pitchFamily="18" charset="0"/>
        <a:buChar char="•"/>
        <a:defRPr sz="1600">
          <a:solidFill>
            <a:srgbClr val="0093D1"/>
          </a:solidFill>
          <a:latin typeface="+mn-lt"/>
          <a:ea typeface="+mn-ea"/>
        </a:defRPr>
      </a:lvl8pPr>
      <a:lvl9pPr marL="3489325" indent="-173038" algn="l" rtl="0" fontAlgn="base">
        <a:spcBef>
          <a:spcPct val="20000"/>
        </a:spcBef>
        <a:spcAft>
          <a:spcPct val="0"/>
        </a:spcAft>
        <a:buFont typeface="Times" pitchFamily="18" charset="0"/>
        <a:buChar char="•"/>
        <a:defRPr sz="1600">
          <a:solidFill>
            <a:srgbClr val="0093D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tandard.com/di/forms/di/mkt/1008ca.pdf"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standard.com/di/forms/di/mkt/1008.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2" Type="http://schemas.openxmlformats.org/officeDocument/2006/relationships/hyperlink" Target="http://www.plusgroupu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lnSpc>
                <a:spcPct val="125000"/>
              </a:lnSpc>
            </a:pPr>
            <a:r>
              <a:rPr lang="en-US" altLang="en-US" smtClean="0"/>
              <a:t>Applying for IDI is simple again</a:t>
            </a:r>
            <a:br>
              <a:rPr lang="en-US" altLang="en-US" smtClean="0"/>
            </a:br>
            <a:r>
              <a:rPr lang="en-US" altLang="en-US" smtClean="0">
                <a:solidFill>
                  <a:srgbClr val="004081"/>
                </a:solidFill>
              </a:rPr>
              <a:t>with Old Fashioned Underwriting</a:t>
            </a:r>
            <a:r>
              <a:rPr lang="en-US" altLang="en-US" baseline="30000" smtClean="0">
                <a:solidFill>
                  <a:srgbClr val="004081"/>
                </a:solidFill>
              </a:rPr>
              <a:t>SM</a:t>
            </a:r>
          </a:p>
        </p:txBody>
      </p:sp>
      <p:sp>
        <p:nvSpPr>
          <p:cNvPr id="5123" name="Text Box 7"/>
          <p:cNvSpPr txBox="1">
            <a:spLocks noChangeArrowheads="1"/>
          </p:cNvSpPr>
          <p:nvPr/>
        </p:nvSpPr>
        <p:spPr bwMode="auto">
          <a:xfrm>
            <a:off x="2362200" y="6096000"/>
            <a:ext cx="480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400">
                <a:solidFill>
                  <a:srgbClr val="0093D1"/>
                </a:solidFill>
              </a:rPr>
              <a:t>For producer use only. Not for use with consumers.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TS_bmk_sm_2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514600"/>
            <a:ext cx="2057400"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p.10</a:t>
            </a:r>
            <a:endParaRPr lang="en-US" sz="1000" dirty="0">
              <a:solidFill>
                <a:schemeClr val="bg1">
                  <a:lumMod val="50000"/>
                </a:schemeClr>
              </a:solidFill>
              <a:latin typeface="Arial" charset="0"/>
              <a:ea typeface="ＭＳ Ｐゴシック" pitchFamily="4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A simpler approach</a:t>
            </a:r>
          </a:p>
        </p:txBody>
      </p:sp>
      <p:sp>
        <p:nvSpPr>
          <p:cNvPr id="6147" name="Rectangle 3"/>
          <p:cNvSpPr>
            <a:spLocks noGrp="1" noChangeArrowheads="1"/>
          </p:cNvSpPr>
          <p:nvPr>
            <p:ph type="body" idx="1"/>
          </p:nvPr>
        </p:nvSpPr>
        <p:spPr>
          <a:xfrm>
            <a:off x="228600" y="1295400"/>
            <a:ext cx="4800600" cy="4114800"/>
          </a:xfrm>
        </p:spPr>
        <p:txBody>
          <a:bodyPr/>
          <a:lstStyle/>
          <a:p>
            <a:pPr marL="0" indent="4763" eaLnBrk="1" hangingPunct="1">
              <a:buFontTx/>
              <a:buNone/>
            </a:pPr>
            <a:r>
              <a:rPr lang="en-US" altLang="en-US" smtClean="0"/>
              <a:t>For all the insurance professionals who have not tried selling individual disability insurance (IDI) because they think it is complicated—and for anyone looking to make IDI sales easier—the simplified approach of </a:t>
            </a:r>
            <a:r>
              <a:rPr lang="en-US" altLang="en-US" i="1" smtClean="0"/>
              <a:t>Old Fashioned Underwriting</a:t>
            </a:r>
            <a:r>
              <a:rPr lang="en-US" altLang="en-US" smtClean="0"/>
              <a:t> is a great way to offer customers disability income protection and increase business success.</a:t>
            </a:r>
          </a:p>
        </p:txBody>
      </p:sp>
      <p:sp>
        <p:nvSpPr>
          <p:cNvPr id="4" name="TextBox 3"/>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Old Fashioned Underwriting</a:t>
            </a:r>
            <a:r>
              <a:rPr lang="en-US" altLang="en-US" baseline="30000" smtClean="0"/>
              <a:t>SM</a:t>
            </a:r>
            <a:r>
              <a:rPr lang="en-US" altLang="en-US" smtClean="0"/>
              <a:t> is a streamlined approach to applying for IDI.</a:t>
            </a:r>
          </a:p>
        </p:txBody>
      </p:sp>
      <p:sp>
        <p:nvSpPr>
          <p:cNvPr id="7171" name="Rectangle 3"/>
          <p:cNvSpPr>
            <a:spLocks noGrp="1" noChangeArrowheads="1"/>
          </p:cNvSpPr>
          <p:nvPr>
            <p:ph type="body" idx="1"/>
          </p:nvPr>
        </p:nvSpPr>
        <p:spPr/>
        <p:txBody>
          <a:bodyPr/>
          <a:lstStyle/>
          <a:p>
            <a:pPr marL="514350" indent="-392113" eaLnBrk="1" hangingPunct="1">
              <a:buFontTx/>
              <a:buNone/>
            </a:pPr>
            <a:endParaRPr lang="en-US" altLang="en-US" smtClean="0"/>
          </a:p>
          <a:p>
            <a:pPr marL="514350" indent="-392113" eaLnBrk="1" hangingPunct="1">
              <a:buFontTx/>
              <a:buNone/>
            </a:pPr>
            <a:r>
              <a:rPr lang="en-US" altLang="en-US" smtClean="0"/>
              <a:t>With</a:t>
            </a:r>
            <a:r>
              <a:rPr lang="en-US" altLang="en-US" i="1" smtClean="0"/>
              <a:t> Old Fashioned Underwriting</a:t>
            </a:r>
            <a:r>
              <a:rPr lang="en-US" altLang="en-US" smtClean="0"/>
              <a:t> there is no </a:t>
            </a:r>
          </a:p>
          <a:p>
            <a:pPr marL="514350" indent="-392113" eaLnBrk="1" hangingPunct="1"/>
            <a:r>
              <a:rPr lang="en-US" altLang="en-US" smtClean="0"/>
              <a:t>medical exam or testing</a:t>
            </a:r>
          </a:p>
          <a:p>
            <a:pPr marL="514350" indent="-392113" eaLnBrk="1" hangingPunct="1"/>
            <a:r>
              <a:rPr lang="en-US" altLang="en-US" smtClean="0"/>
              <a:t>attending physician statement</a:t>
            </a:r>
          </a:p>
          <a:p>
            <a:pPr marL="514350" indent="-392113" eaLnBrk="1" hangingPunct="1"/>
            <a:r>
              <a:rPr lang="en-US" altLang="en-US" smtClean="0"/>
              <a:t>personal history interview</a:t>
            </a:r>
          </a:p>
          <a:p>
            <a:pPr marL="514350" indent="-392113" eaLnBrk="1" hangingPunct="1"/>
            <a:r>
              <a:rPr lang="en-US" altLang="en-US" smtClean="0"/>
              <a:t>income documentation*</a:t>
            </a:r>
          </a:p>
        </p:txBody>
      </p:sp>
      <p:sp>
        <p:nvSpPr>
          <p:cNvPr id="7172" name="Rectangle 4"/>
          <p:cNvSpPr>
            <a:spLocks noChangeArrowheads="1"/>
          </p:cNvSpPr>
          <p:nvPr/>
        </p:nvSpPr>
        <p:spPr bwMode="auto">
          <a:xfrm>
            <a:off x="609600" y="47244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solidFill>
                  <a:srgbClr val="0093D1"/>
                </a:solidFill>
              </a:rPr>
              <a:t>*Except for business owners applying for the Business Owner Upgrade. In those cases the past two years’ tax returns are required.</a:t>
            </a:r>
          </a:p>
          <a:p>
            <a:pPr>
              <a:buFontTx/>
              <a:buChar char="•"/>
            </a:pPr>
            <a:endParaRPr lang="en-US" altLang="en-US" sz="1200">
              <a:solidFill>
                <a:srgbClr val="0093D1"/>
              </a:solidFill>
            </a:endParaRPr>
          </a:p>
          <a:p>
            <a:r>
              <a:rPr lang="en-US" altLang="en-US" sz="1200">
                <a:solidFill>
                  <a:srgbClr val="0093D1"/>
                </a:solidFill>
              </a:rPr>
              <a:t>Coverage requires a completed application, which will include questions regarding the applicant's medical and financial history. Additional medical or financial information may be obtained if we determine it is necessary based upon information disclosed in the application or reported by the Medical Information Bureau. </a:t>
            </a:r>
          </a:p>
        </p:txBody>
      </p:sp>
      <p:sp>
        <p:nvSpPr>
          <p:cNvPr id="5" name="TextBox 4"/>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228600" y="1524000"/>
            <a:ext cx="8610600" cy="2438400"/>
          </a:xfrm>
        </p:spPr>
        <p:txBody>
          <a:bodyPr/>
          <a:lstStyle/>
          <a:p>
            <a:pPr eaLnBrk="1" hangingPunct="1"/>
            <a:r>
              <a:rPr lang="en-US" altLang="en-US" smtClean="0"/>
              <a:t>Maximum issue limit is $5,000*</a:t>
            </a:r>
          </a:p>
          <a:p>
            <a:pPr eaLnBrk="1" hangingPunct="1"/>
            <a:r>
              <a:rPr lang="en-US" altLang="en-US" smtClean="0"/>
              <a:t>All occupation classes and ages 18 - 60</a:t>
            </a:r>
          </a:p>
          <a:p>
            <a:pPr eaLnBrk="1" hangingPunct="1"/>
            <a:r>
              <a:rPr lang="en-US" altLang="en-US" smtClean="0"/>
              <a:t>All waiting and benefit periods available**</a:t>
            </a:r>
          </a:p>
          <a:p>
            <a:pPr eaLnBrk="1" hangingPunct="1"/>
            <a:r>
              <a:rPr lang="en-GB" altLang="en-US" smtClean="0"/>
              <a:t>Discounts available for associations and multi-life cases</a:t>
            </a:r>
          </a:p>
          <a:p>
            <a:pPr eaLnBrk="1" hangingPunct="1"/>
            <a:r>
              <a:rPr lang="en-GB" altLang="en-US" smtClean="0"/>
              <a:t>The Business Owner Upgrade may also be available*</a:t>
            </a:r>
            <a:endParaRPr lang="en-US" altLang="en-US" smtClean="0"/>
          </a:p>
        </p:txBody>
      </p:sp>
      <p:sp>
        <p:nvSpPr>
          <p:cNvPr id="8195" name="Rectangle 4"/>
          <p:cNvSpPr>
            <a:spLocks noChangeArrowheads="1"/>
          </p:cNvSpPr>
          <p:nvPr/>
        </p:nvSpPr>
        <p:spPr bwMode="auto">
          <a:xfrm>
            <a:off x="304800" y="487680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5888" indent="-115888">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solidFill>
                  <a:srgbClr val="0093D1"/>
                </a:solidFill>
              </a:rPr>
              <a:t>* Includes SSI and FPO for The Protector and The Protector+. Includes FPO for The Business Protector.  </a:t>
            </a:r>
            <a:br>
              <a:rPr lang="en-US" altLang="en-US" sz="1200">
                <a:solidFill>
                  <a:srgbClr val="0093D1"/>
                </a:solidFill>
              </a:rPr>
            </a:br>
            <a:r>
              <a:rPr lang="en-US" altLang="en-US" sz="1200">
                <a:solidFill>
                  <a:srgbClr val="0093D1"/>
                </a:solidFill>
              </a:rPr>
              <a:t>Based on The Standard’s minimum annual income requirements and currently published issue and participation limits. The Standard will participate up to $6,500 with another IDI carrier’s fully underwritten coverage. </a:t>
            </a:r>
          </a:p>
          <a:p>
            <a:r>
              <a:rPr lang="en-US" altLang="en-US" sz="1200">
                <a:solidFill>
                  <a:srgbClr val="0093D1"/>
                </a:solidFill>
              </a:rPr>
              <a:t>**Benefit period for business owners in their first two years of business may be limited to five years. Business Owners who have been in business for more than two years, or occupations listed in the Students and New Professionals Section of the Protector Series</a:t>
            </a:r>
            <a:r>
              <a:rPr lang="en-US" altLang="en-US" sz="1200" baseline="30000">
                <a:solidFill>
                  <a:srgbClr val="0093D1"/>
                </a:solidFill>
              </a:rPr>
              <a:t>SM</a:t>
            </a:r>
            <a:r>
              <a:rPr lang="en-US" altLang="en-US" sz="1200">
                <a:solidFill>
                  <a:srgbClr val="0093D1"/>
                </a:solidFill>
              </a:rPr>
              <a:t> product guide, form 9251, may apply for a longer period.</a:t>
            </a:r>
          </a:p>
        </p:txBody>
      </p:sp>
      <p:sp>
        <p:nvSpPr>
          <p:cNvPr id="8196" name="Rectangle 5"/>
          <p:cNvSpPr>
            <a:spLocks noGrp="1" noChangeArrowheads="1"/>
          </p:cNvSpPr>
          <p:nvPr>
            <p:ph type="title"/>
          </p:nvPr>
        </p:nvSpPr>
        <p:spPr>
          <a:noFill/>
        </p:spPr>
        <p:txBody>
          <a:bodyPr/>
          <a:lstStyle/>
          <a:p>
            <a:pPr eaLnBrk="1" hangingPunct="1"/>
            <a:r>
              <a:rPr lang="en-US" altLang="en-US" smtClean="0"/>
              <a:t>Old Fashioned Underwriting is a streamlined </a:t>
            </a:r>
            <a:br>
              <a:rPr lang="en-US" altLang="en-US" smtClean="0"/>
            </a:br>
            <a:r>
              <a:rPr lang="en-US" altLang="en-US" smtClean="0"/>
              <a:t>approach to applying for IDI.</a:t>
            </a:r>
          </a:p>
        </p:txBody>
      </p:sp>
      <p:sp>
        <p:nvSpPr>
          <p:cNvPr id="5" name="TextBox 4"/>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solidFill>
                  <a:srgbClr val="004081"/>
                </a:solidFill>
              </a:rPr>
              <a:t>Available Riders for The Protector</a:t>
            </a:r>
            <a:r>
              <a:rPr lang="en-US" altLang="en-US" baseline="30000" smtClean="0">
                <a:solidFill>
                  <a:srgbClr val="004081"/>
                </a:solidFill>
              </a:rPr>
              <a:t>SM</a:t>
            </a:r>
            <a:r>
              <a:rPr lang="en-US" altLang="en-US" smtClean="0">
                <a:solidFill>
                  <a:srgbClr val="004081"/>
                </a:solidFill>
              </a:rPr>
              <a:t> and </a:t>
            </a:r>
            <a:br>
              <a:rPr lang="en-US" altLang="en-US" smtClean="0">
                <a:solidFill>
                  <a:srgbClr val="004081"/>
                </a:solidFill>
              </a:rPr>
            </a:br>
            <a:r>
              <a:rPr lang="en-US" altLang="en-US" smtClean="0">
                <a:solidFill>
                  <a:srgbClr val="004081"/>
                </a:solidFill>
              </a:rPr>
              <a:t>The Protector+</a:t>
            </a:r>
            <a:r>
              <a:rPr lang="en-US" altLang="en-US" baseline="30000" smtClean="0">
                <a:solidFill>
                  <a:srgbClr val="004081"/>
                </a:solidFill>
              </a:rPr>
              <a:t>SM </a:t>
            </a:r>
            <a:r>
              <a:rPr lang="en-US" altLang="en-US" smtClean="0">
                <a:solidFill>
                  <a:srgbClr val="004081"/>
                </a:solidFill>
              </a:rPr>
              <a:t>with Old Fashioned Underwriting</a:t>
            </a:r>
          </a:p>
        </p:txBody>
      </p:sp>
      <p:sp>
        <p:nvSpPr>
          <p:cNvPr id="9219" name="Rectangle 3"/>
          <p:cNvSpPr>
            <a:spLocks noGrp="1" noChangeArrowheads="1"/>
          </p:cNvSpPr>
          <p:nvPr>
            <p:ph type="body" idx="1"/>
          </p:nvPr>
        </p:nvSpPr>
        <p:spPr>
          <a:xfrm>
            <a:off x="228600" y="1524000"/>
            <a:ext cx="8610600" cy="4114800"/>
          </a:xfrm>
        </p:spPr>
        <p:txBody>
          <a:bodyPr/>
          <a:lstStyle/>
          <a:p>
            <a:pPr eaLnBrk="1" hangingPunct="1"/>
            <a:r>
              <a:rPr lang="en-GB" altLang="en-US" smtClean="0">
                <a:solidFill>
                  <a:srgbClr val="004081"/>
                </a:solidFill>
              </a:rPr>
              <a:t>Noncancelable Rider</a:t>
            </a:r>
          </a:p>
          <a:p>
            <a:pPr eaLnBrk="1" hangingPunct="1"/>
            <a:r>
              <a:rPr lang="en-GB" altLang="en-US" smtClean="0">
                <a:solidFill>
                  <a:srgbClr val="004081"/>
                </a:solidFill>
              </a:rPr>
              <a:t>Residual Disability Rider</a:t>
            </a:r>
          </a:p>
          <a:p>
            <a:pPr eaLnBrk="1" hangingPunct="1"/>
            <a:r>
              <a:rPr lang="en-GB" altLang="en-US" smtClean="0">
                <a:solidFill>
                  <a:srgbClr val="004081"/>
                </a:solidFill>
              </a:rPr>
              <a:t>Own Occupation Rider</a:t>
            </a:r>
            <a:r>
              <a:rPr lang="en-GB" altLang="en-US" baseline="30000" smtClean="0">
                <a:solidFill>
                  <a:srgbClr val="004081"/>
                </a:solidFill>
              </a:rPr>
              <a:t>1</a:t>
            </a:r>
          </a:p>
          <a:p>
            <a:pPr eaLnBrk="1" hangingPunct="1"/>
            <a:r>
              <a:rPr lang="en-GB" altLang="en-US" smtClean="0">
                <a:solidFill>
                  <a:srgbClr val="004081"/>
                </a:solidFill>
              </a:rPr>
              <a:t>Future Purchase Option Rider</a:t>
            </a:r>
          </a:p>
          <a:p>
            <a:pPr eaLnBrk="1" hangingPunct="1"/>
            <a:r>
              <a:rPr lang="en-GB" altLang="en-US" smtClean="0">
                <a:solidFill>
                  <a:srgbClr val="004081"/>
                </a:solidFill>
              </a:rPr>
              <a:t>Indexed Cost of Living Rider</a:t>
            </a:r>
          </a:p>
          <a:p>
            <a:pPr eaLnBrk="1" hangingPunct="1"/>
            <a:r>
              <a:rPr lang="en-GB" altLang="en-US" smtClean="0">
                <a:solidFill>
                  <a:srgbClr val="004081"/>
                </a:solidFill>
              </a:rPr>
              <a:t>Catastrophic Disability Benefit Rider is available if there is a </a:t>
            </a:r>
            <a:br>
              <a:rPr lang="en-GB" altLang="en-US" smtClean="0">
                <a:solidFill>
                  <a:srgbClr val="004081"/>
                </a:solidFill>
              </a:rPr>
            </a:br>
            <a:r>
              <a:rPr lang="en-GB" altLang="en-US" smtClean="0">
                <a:solidFill>
                  <a:srgbClr val="004081"/>
                </a:solidFill>
              </a:rPr>
              <a:t>1:1 ratio to benefit </a:t>
            </a:r>
            <a:r>
              <a:rPr lang="en-GB" altLang="en-US" baseline="30000" smtClean="0">
                <a:solidFill>
                  <a:srgbClr val="004081"/>
                </a:solidFill>
              </a:rPr>
              <a:t>2</a:t>
            </a:r>
          </a:p>
          <a:p>
            <a:pPr eaLnBrk="1" hangingPunct="1"/>
            <a:r>
              <a:rPr lang="en-GB" altLang="en-US" smtClean="0">
                <a:solidFill>
                  <a:srgbClr val="004081"/>
                </a:solidFill>
              </a:rPr>
              <a:t>Supplemental Social Insurance Rider</a:t>
            </a:r>
            <a:endParaRPr lang="en-US" altLang="en-US" smtClean="0">
              <a:solidFill>
                <a:srgbClr val="004081"/>
              </a:solidFill>
            </a:endParaRPr>
          </a:p>
        </p:txBody>
      </p:sp>
      <p:sp>
        <p:nvSpPr>
          <p:cNvPr id="9220" name="Text Box 4"/>
          <p:cNvSpPr txBox="1">
            <a:spLocks noChangeArrowheads="1"/>
          </p:cNvSpPr>
          <p:nvPr/>
        </p:nvSpPr>
        <p:spPr bwMode="auto">
          <a:xfrm>
            <a:off x="228600" y="5410200"/>
            <a:ext cx="77390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200">
                <a:solidFill>
                  <a:srgbClr val="0093D1"/>
                </a:solidFill>
              </a:rPr>
              <a:t>The addition of policy riders may increase premiums.</a:t>
            </a:r>
          </a:p>
          <a:p>
            <a:pPr>
              <a:spcBef>
                <a:spcPct val="50000"/>
              </a:spcBef>
            </a:pPr>
            <a:r>
              <a:rPr lang="en-US" altLang="en-US" sz="1200">
                <a:solidFill>
                  <a:srgbClr val="0093D1"/>
                </a:solidFill>
              </a:rPr>
              <a:t>1. Available to occupation classes that normally qualify. </a:t>
            </a:r>
            <a:br>
              <a:rPr lang="en-US" altLang="en-US" sz="1200">
                <a:solidFill>
                  <a:srgbClr val="0093D1"/>
                </a:solidFill>
              </a:rPr>
            </a:br>
            <a:r>
              <a:rPr lang="en-US" altLang="en-US" sz="1200">
                <a:solidFill>
                  <a:srgbClr val="0093D1"/>
                </a:solidFill>
              </a:rPr>
              <a:t>2. Not available with The Protector.</a:t>
            </a:r>
          </a:p>
          <a:p>
            <a:pPr>
              <a:spcBef>
                <a:spcPct val="50000"/>
              </a:spcBef>
            </a:pPr>
            <a:endParaRPr lang="en-US" altLang="en-US" sz="1200">
              <a:solidFill>
                <a:srgbClr val="0093D1"/>
              </a:solidFill>
            </a:endParaRPr>
          </a:p>
        </p:txBody>
      </p:sp>
      <p:sp>
        <p:nvSpPr>
          <p:cNvPr id="5" name="TextBox 4"/>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solidFill>
                  <a:srgbClr val="004081"/>
                </a:solidFill>
              </a:rPr>
              <a:t>Available Riders for The Business Protector</a:t>
            </a:r>
            <a:r>
              <a:rPr lang="en-US" altLang="en-US" baseline="30000" smtClean="0">
                <a:solidFill>
                  <a:srgbClr val="004081"/>
                </a:solidFill>
              </a:rPr>
              <a:t>SM </a:t>
            </a:r>
            <a:br>
              <a:rPr lang="en-US" altLang="en-US" baseline="30000" smtClean="0">
                <a:solidFill>
                  <a:srgbClr val="004081"/>
                </a:solidFill>
              </a:rPr>
            </a:br>
            <a:r>
              <a:rPr lang="en-US" altLang="en-US" smtClean="0">
                <a:solidFill>
                  <a:srgbClr val="004081"/>
                </a:solidFill>
              </a:rPr>
              <a:t>with Old Fashioned Underwriting</a:t>
            </a:r>
          </a:p>
        </p:txBody>
      </p:sp>
      <p:sp>
        <p:nvSpPr>
          <p:cNvPr id="10243" name="Rectangle 3"/>
          <p:cNvSpPr>
            <a:spLocks noGrp="1" noChangeArrowheads="1"/>
          </p:cNvSpPr>
          <p:nvPr>
            <p:ph type="body" idx="1"/>
          </p:nvPr>
        </p:nvSpPr>
        <p:spPr>
          <a:xfrm>
            <a:off x="228600" y="1600200"/>
            <a:ext cx="3962400" cy="762000"/>
          </a:xfrm>
        </p:spPr>
        <p:txBody>
          <a:bodyPr/>
          <a:lstStyle/>
          <a:p>
            <a:pPr eaLnBrk="1" hangingPunct="1"/>
            <a:r>
              <a:rPr lang="en-GB" altLang="en-US" smtClean="0">
                <a:solidFill>
                  <a:srgbClr val="004081"/>
                </a:solidFill>
              </a:rPr>
              <a:t>Residual Disability Rider</a:t>
            </a:r>
            <a:r>
              <a:rPr lang="en-GB" altLang="en-US" baseline="30000" smtClean="0">
                <a:solidFill>
                  <a:srgbClr val="004081"/>
                </a:solidFill>
              </a:rPr>
              <a:t>1</a:t>
            </a:r>
          </a:p>
          <a:p>
            <a:pPr eaLnBrk="1" hangingPunct="1"/>
            <a:r>
              <a:rPr lang="en-GB" altLang="en-US" smtClean="0">
                <a:solidFill>
                  <a:srgbClr val="004081"/>
                </a:solidFill>
              </a:rPr>
              <a:t>Future Purchase Option Rider</a:t>
            </a:r>
            <a:endParaRPr lang="en-US" altLang="en-US" smtClean="0">
              <a:solidFill>
                <a:srgbClr val="004081"/>
              </a:solidFill>
            </a:endParaRPr>
          </a:p>
        </p:txBody>
      </p:sp>
      <p:sp>
        <p:nvSpPr>
          <p:cNvPr id="10244" name="Text Box 4"/>
          <p:cNvSpPr txBox="1">
            <a:spLocks noChangeArrowheads="1"/>
          </p:cNvSpPr>
          <p:nvPr/>
        </p:nvSpPr>
        <p:spPr bwMode="auto">
          <a:xfrm>
            <a:off x="228600" y="6049963"/>
            <a:ext cx="8915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buFontTx/>
              <a:buAutoNum type="arabicPeriod"/>
            </a:pPr>
            <a:r>
              <a:rPr lang="en-US" altLang="en-US" sz="1200">
                <a:solidFill>
                  <a:srgbClr val="0093D1"/>
                </a:solidFill>
              </a:rPr>
              <a:t>This rider is termed “Partial Disability Rider” for The Business Protector in California.</a:t>
            </a:r>
            <a:r>
              <a:rPr lang="en-US" altLang="en-US" sz="1100">
                <a:solidFill>
                  <a:srgbClr val="4D4D4D"/>
                </a:solidFill>
              </a:rPr>
              <a:t> </a:t>
            </a:r>
          </a:p>
        </p:txBody>
      </p:sp>
      <p:pic>
        <p:nvPicPr>
          <p:cNvPr id="10245" name="Picture 6">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30574">
            <a:off x="6091238" y="2514600"/>
            <a:ext cx="2413000" cy="314960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pic>
        <p:nvPicPr>
          <p:cNvPr id="10246" name="Picture 5">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308311">
            <a:off x="3582988" y="2438400"/>
            <a:ext cx="2422525" cy="3167063"/>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01officeshot14_082009_009"/>
          <p:cNvPicPr>
            <a:picLocks noChangeAspect="1" noChangeArrowheads="1"/>
          </p:cNvPicPr>
          <p:nvPr/>
        </p:nvPicPr>
        <p:blipFill>
          <a:blip r:embed="rId2">
            <a:extLst>
              <a:ext uri="{28A0092B-C50C-407E-A947-70E740481C1C}">
                <a14:useLocalDpi xmlns:a14="http://schemas.microsoft.com/office/drawing/2010/main" val="0"/>
              </a:ext>
            </a:extLst>
          </a:blip>
          <a:srcRect t="1979"/>
          <a:stretch>
            <a:fillRect/>
          </a:stretch>
        </p:blipFill>
        <p:spPr bwMode="auto">
          <a:xfrm>
            <a:off x="2362200" y="1828800"/>
            <a:ext cx="693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p:txBody>
          <a:bodyPr/>
          <a:lstStyle/>
          <a:p>
            <a:pPr eaLnBrk="1" hangingPunct="1"/>
            <a:r>
              <a:rPr lang="en-GB" altLang="en-US" smtClean="0">
                <a:solidFill>
                  <a:srgbClr val="004081"/>
                </a:solidFill>
              </a:rPr>
              <a:t>The Key to </a:t>
            </a:r>
            <a:r>
              <a:rPr lang="en-GB" altLang="en-US" i="1" smtClean="0">
                <a:solidFill>
                  <a:srgbClr val="004081"/>
                </a:solidFill>
              </a:rPr>
              <a:t>Old Fashioned Underwriting</a:t>
            </a:r>
            <a:endParaRPr lang="en-US" altLang="en-US" i="1" smtClean="0">
              <a:solidFill>
                <a:srgbClr val="004081"/>
              </a:solidFill>
            </a:endParaRPr>
          </a:p>
        </p:txBody>
      </p:sp>
      <p:sp>
        <p:nvSpPr>
          <p:cNvPr id="11268" name="Rectangle 3"/>
          <p:cNvSpPr>
            <a:spLocks noGrp="1" noChangeArrowheads="1"/>
          </p:cNvSpPr>
          <p:nvPr>
            <p:ph type="body" idx="1"/>
          </p:nvPr>
        </p:nvSpPr>
        <p:spPr>
          <a:xfrm>
            <a:off x="228600" y="1295400"/>
            <a:ext cx="4267200" cy="4114800"/>
          </a:xfrm>
        </p:spPr>
        <p:txBody>
          <a:bodyPr/>
          <a:lstStyle/>
          <a:p>
            <a:pPr eaLnBrk="1" hangingPunct="1"/>
            <a:r>
              <a:rPr lang="en-GB" altLang="en-US" smtClean="0">
                <a:solidFill>
                  <a:srgbClr val="004081"/>
                </a:solidFill>
              </a:rPr>
              <a:t>Fill out the application completely.</a:t>
            </a:r>
          </a:p>
          <a:p>
            <a:pPr eaLnBrk="1" hangingPunct="1"/>
            <a:r>
              <a:rPr lang="en-GB" altLang="en-US" smtClean="0">
                <a:solidFill>
                  <a:srgbClr val="004081"/>
                </a:solidFill>
              </a:rPr>
              <a:t>Indicate you are applying for </a:t>
            </a:r>
            <a:br>
              <a:rPr lang="en-GB" altLang="en-US" smtClean="0">
                <a:solidFill>
                  <a:srgbClr val="004081"/>
                </a:solidFill>
              </a:rPr>
            </a:br>
            <a:r>
              <a:rPr lang="en-GB" altLang="en-US" smtClean="0">
                <a:solidFill>
                  <a:srgbClr val="0093D1"/>
                </a:solidFill>
              </a:rPr>
              <a:t>Old Fashioned Underwriting</a:t>
            </a:r>
            <a:r>
              <a:rPr lang="en-GB" altLang="en-US" i="1" smtClean="0">
                <a:solidFill>
                  <a:srgbClr val="004081"/>
                </a:solidFill>
              </a:rPr>
              <a:t> </a:t>
            </a:r>
            <a:br>
              <a:rPr lang="en-GB" altLang="en-US" i="1" smtClean="0">
                <a:solidFill>
                  <a:srgbClr val="004081"/>
                </a:solidFill>
              </a:rPr>
            </a:br>
            <a:r>
              <a:rPr lang="en-GB" altLang="en-US" smtClean="0">
                <a:solidFill>
                  <a:srgbClr val="004081"/>
                </a:solidFill>
              </a:rPr>
              <a:t>on the application.</a:t>
            </a:r>
          </a:p>
          <a:p>
            <a:pPr eaLnBrk="1" hangingPunct="1"/>
            <a:r>
              <a:rPr lang="en-GB" altLang="en-US" smtClean="0">
                <a:solidFill>
                  <a:srgbClr val="004081"/>
                </a:solidFill>
              </a:rPr>
              <a:t>Keep a realistic goal </a:t>
            </a:r>
            <a:br>
              <a:rPr lang="en-GB" altLang="en-US" smtClean="0">
                <a:solidFill>
                  <a:srgbClr val="004081"/>
                </a:solidFill>
              </a:rPr>
            </a:br>
            <a:r>
              <a:rPr lang="en-GB" altLang="en-US" smtClean="0">
                <a:solidFill>
                  <a:srgbClr val="004081"/>
                </a:solidFill>
              </a:rPr>
              <a:t>for the result.</a:t>
            </a:r>
            <a:endParaRPr lang="en-US" altLang="en-US" smtClean="0">
              <a:solidFill>
                <a:srgbClr val="004081"/>
              </a:solidFill>
            </a:endParaRPr>
          </a:p>
        </p:txBody>
      </p:sp>
      <p:pic>
        <p:nvPicPr>
          <p:cNvPr id="11269"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6324600"/>
            <a:ext cx="14351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en-US" smtClean="0"/>
              <a:t>Questions about Old Fashioned Underwriting?</a:t>
            </a:r>
          </a:p>
        </p:txBody>
      </p:sp>
      <p:sp>
        <p:nvSpPr>
          <p:cNvPr id="4" name="TextBox 3"/>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p.8</a:t>
            </a:r>
          </a:p>
        </p:txBody>
      </p:sp>
      <p:graphicFrame>
        <p:nvGraphicFramePr>
          <p:cNvPr id="1026" name="Object 5"/>
          <p:cNvGraphicFramePr>
            <a:graphicFrameLocks noChangeAspect="1"/>
          </p:cNvGraphicFramePr>
          <p:nvPr/>
        </p:nvGraphicFramePr>
        <p:xfrm>
          <a:off x="3001963" y="1397000"/>
          <a:ext cx="3140075" cy="4064000"/>
        </p:xfrm>
        <a:graphic>
          <a:graphicData uri="http://schemas.openxmlformats.org/presentationml/2006/ole">
            <mc:AlternateContent xmlns:mc="http://schemas.openxmlformats.org/markup-compatibility/2006">
              <mc:Choice xmlns:v="urn:schemas-microsoft-com:vml" Requires="v">
                <p:oleObj spid="_x0000_s1029" name="Acrobat Document" r:id="rId3" imgW="5829076" imgH="7543759" progId="AcroExch.Document.7">
                  <p:embed/>
                </p:oleObj>
              </mc:Choice>
              <mc:Fallback>
                <p:oleObj name="Acrobat Document" r:id="rId3" imgW="5829076" imgH="7543759" progId="AcroExch.Document.7">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1963" y="1397000"/>
                        <a:ext cx="3140075" cy="40640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609600" y="1981200"/>
            <a:ext cx="8534400" cy="4114800"/>
          </a:xfrm>
        </p:spPr>
        <p:txBody>
          <a:bodyPr/>
          <a:lstStyle/>
          <a:p>
            <a:pPr indent="4763" eaLnBrk="1" hangingPunct="1">
              <a:buFontTx/>
              <a:buNone/>
            </a:pPr>
            <a:endParaRPr lang="en-GB" altLang="en-US" smtClean="0">
              <a:solidFill>
                <a:srgbClr val="004081"/>
              </a:solidFill>
            </a:endParaRPr>
          </a:p>
          <a:p>
            <a:pPr indent="4763" eaLnBrk="1" hangingPunct="1">
              <a:buFontTx/>
              <a:buNone/>
            </a:pPr>
            <a:r>
              <a:rPr lang="en-GB" altLang="en-US" smtClean="0">
                <a:solidFill>
                  <a:srgbClr val="004081"/>
                </a:solidFill>
              </a:rPr>
              <a:t>Contact your local Plus Group for more information at </a:t>
            </a:r>
            <a:r>
              <a:rPr lang="en-GB" altLang="en-US" smtClean="0">
                <a:solidFill>
                  <a:srgbClr val="004081"/>
                </a:solidFill>
                <a:hlinkClick r:id="rId2"/>
              </a:rPr>
              <a:t>www.plusgroupus.com</a:t>
            </a:r>
            <a:r>
              <a:rPr lang="en-GB" altLang="en-US" smtClean="0">
                <a:solidFill>
                  <a:srgbClr val="004081"/>
                </a:solidFill>
              </a:rPr>
              <a:t> or 800.831.1018</a:t>
            </a:r>
          </a:p>
          <a:p>
            <a:pPr indent="4763" eaLnBrk="1" hangingPunct="1">
              <a:buFontTx/>
              <a:buNone/>
            </a:pPr>
            <a:endParaRPr lang="en-GB" altLang="en-US" smtClean="0">
              <a:solidFill>
                <a:srgbClr val="004081"/>
              </a:solidFill>
            </a:endParaRPr>
          </a:p>
        </p:txBody>
      </p:sp>
      <p:sp>
        <p:nvSpPr>
          <p:cNvPr id="4" name="TextBox 3"/>
          <p:cNvSpPr txBox="1"/>
          <p:nvPr/>
        </p:nvSpPr>
        <p:spPr>
          <a:xfrm>
            <a:off x="7543800" y="6611938"/>
            <a:ext cx="685800" cy="246062"/>
          </a:xfrm>
          <a:prstGeom prst="rect">
            <a:avLst/>
          </a:prstGeom>
          <a:noFill/>
        </p:spPr>
        <p:txBody>
          <a:bodyPr>
            <a:spAutoFit/>
          </a:bodyPr>
          <a:lstStyle/>
          <a:p>
            <a:pPr>
              <a:defRPr/>
            </a:pPr>
            <a:r>
              <a:rPr lang="en-US" sz="1000" dirty="0">
                <a:solidFill>
                  <a:schemeClr val="bg1">
                    <a:lumMod val="50000"/>
                  </a:schemeClr>
                </a:solidFill>
                <a:latin typeface="Arial" charset="0"/>
                <a:ea typeface="ＭＳ Ｐゴシック" pitchFamily="48" charset="-128"/>
              </a:rPr>
              <a:t>p.9</a:t>
            </a:r>
            <a:endParaRPr lang="en-US" sz="1000" dirty="0">
              <a:solidFill>
                <a:schemeClr val="bg1">
                  <a:lumMod val="50000"/>
                </a:schemeClr>
              </a:solidFill>
              <a:latin typeface="Arial" charset="0"/>
              <a:ea typeface="ＭＳ Ｐゴシック" pitchFamily="48" charset="-128"/>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pplying for IDI is simple again&amp;#x0D;&amp;#x0A;with Old Fashioned UnderwritingSM&amp;quot;&quot;/&gt;&lt;property id=&quot;20307&quot; value=&quot;270&quot;/&gt;&lt;/object&gt;&lt;object type=&quot;3&quot; unique_id=&quot;10817&quot;&gt;&lt;property id=&quot;20148&quot; value=&quot;5&quot;/&gt;&lt;property id=&quot;20300&quot; value=&quot;Slide 3 - &amp;quot;Old Fashioned UnderwritingSM is a streamlined approach to applying for IDI.&amp;quot;&quot;/&gt;&lt;property id=&quot;20307&quot; value=&quot;300&quot;/&gt;&lt;/object&gt;&lt;object type=&quot;3&quot; unique_id=&quot;10919&quot;&gt;&lt;property id=&quot;20148&quot; value=&quot;5&quot;/&gt;&lt;property id=&quot;20300&quot; value=&quot;Slide 4 - &amp;quot;Old Fashioned Underwriting is a streamlined &amp;#x0D;&amp;#x0A;approach to applying for IDI.&amp;quot;&quot;/&gt;&lt;property id=&quot;20307&quot; value=&quot;301&quot;/&gt;&lt;/object&gt;&lt;object type=&quot;3&quot; unique_id=&quot;11036&quot;&gt;&lt;property id=&quot;20148&quot; value=&quot;5&quot;/&gt;&lt;property id=&quot;20300&quot; value=&quot;Slide 5 - &amp;quot;Available Riders for The ProtectorSM and &amp;#x0D;&amp;#x0A;The Protector+SM with Old Fashioned Underwriting&amp;quot;&quot;/&gt;&lt;property id=&quot;20307&quot; value=&quot;302&quot;/&gt;&lt;/object&gt;&lt;object type=&quot;3&quot; unique_id=&quot;11157&quot;&gt;&lt;property id=&quot;20148&quot; value=&quot;5&quot;/&gt;&lt;property id=&quot;20300&quot; value=&quot;Slide 6 - &amp;quot;Available Riders for The Business ProtectorSM &amp;#x0D;&amp;#x0A;with Old Fashioned Underwriting&amp;quot;&quot;/&gt;&lt;property id=&quot;20307&quot; value=&quot;303&quot;/&gt;&lt;/object&gt;&lt;object type=&quot;3&quot; unique_id=&quot;11276&quot;&gt;&lt;property id=&quot;20148&quot; value=&quot;5&quot;/&gt;&lt;property id=&quot;20300&quot; value=&quot;Slide 7 - &amp;quot;The Key to Old Fashioned Underwriting&amp;quot;&quot;/&gt;&lt;property id=&quot;20307&quot; value=&quot;304&quot;/&gt;&lt;/object&gt;&lt;object type=&quot;3&quot; unique_id=&quot;11277&quot;&gt;&lt;property id=&quot;20148&quot; value=&quot;5&quot;/&gt;&lt;property id=&quot;20300&quot; value=&quot;Slide 8 - &amp;quot;Questions about Old Fashioned Underwriting?&amp;quot;&quot;/&gt;&lt;property id=&quot;20307&quot; value=&quot;305&quot;/&gt;&lt;/object&gt;&lt;object type=&quot;3&quot; unique_id=&quot;11363&quot;&gt;&lt;property id=&quot;20148&quot; value=&quot;5&quot;/&gt;&lt;property id=&quot;20300&quot; value=&quot;Slide 10&quot;/&gt;&lt;property id=&quot;20307&quot; value=&quot;306&quot;/&gt;&lt;/object&gt;&lt;object type=&quot;3&quot; unique_id=&quot;11404&quot;&gt;&lt;property id=&quot;20148&quot; value=&quot;5&quot;/&gt;&lt;property id=&quot;20300&quot; value=&quot;Slide 2 - &amp;quot;A simpler approach&amp;quot;&quot;/&gt;&lt;property id=&quot;20307&quot; value=&quot;307&quot;/&gt;&lt;/object&gt;&lt;object type=&quot;3&quot; unique_id=&quot;11416&quot;&gt;&lt;property id=&quot;20148&quot; value=&quot;5&quot;/&gt;&lt;property id=&quot;20300&quot; value=&quot;Slide 9&quot;/&gt;&lt;property id=&quot;20307&quot; value=&quot;308&quot;/&gt;&lt;/object&gt;&lt;/object&gt;&lt;/object&gt;&lt;/database&gt;"/>
  <p:tag name="SECTOMILLISECCONVERTED" val="1"/>
</p:tagLst>
</file>

<file path=ppt/theme/theme1.xml><?xml version="1.0" encoding="utf-8"?>
<a:theme xmlns:a="http://schemas.openxmlformats.org/drawingml/2006/main" name="Brand_Template_PPT_SIC">
  <a:themeElements>
    <a:clrScheme name="Brand_Template_PPT_SIC 13">
      <a:dk1>
        <a:srgbClr val="FFFFFF"/>
      </a:dk1>
      <a:lt1>
        <a:srgbClr val="FFFFFF"/>
      </a:lt1>
      <a:dk2>
        <a:srgbClr val="064E94"/>
      </a:dk2>
      <a:lt2>
        <a:srgbClr val="FFFFFF"/>
      </a:lt2>
      <a:accent1>
        <a:srgbClr val="064E94"/>
      </a:accent1>
      <a:accent2>
        <a:srgbClr val="54B948"/>
      </a:accent2>
      <a:accent3>
        <a:srgbClr val="FFFFFF"/>
      </a:accent3>
      <a:accent4>
        <a:srgbClr val="DADADA"/>
      </a:accent4>
      <a:accent5>
        <a:srgbClr val="AAB2C8"/>
      </a:accent5>
      <a:accent6>
        <a:srgbClr val="4BA740"/>
      </a:accent6>
      <a:hlink>
        <a:srgbClr val="B0B7BB"/>
      </a:hlink>
      <a:folHlink>
        <a:srgbClr val="808080"/>
      </a:folHlink>
    </a:clrScheme>
    <a:fontScheme name="Brand_Template_PPT_SI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rand_Template_PPT_S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and_Template_PPT_S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and_Template_PPT_S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and_Template_PPT_S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and_Template_PPT_S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and_Template_PPT_S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and_Template_PPT_SIC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and_Template_PPT_S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and_Template_PPT_S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and_Template_PPT_S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and_Template_PPT_S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and_Template_PPT_S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rand_Template_PPT_SIC 13">
        <a:dk1>
          <a:srgbClr val="FFFFFF"/>
        </a:dk1>
        <a:lt1>
          <a:srgbClr val="FFFFFF"/>
        </a:lt1>
        <a:dk2>
          <a:srgbClr val="064E94"/>
        </a:dk2>
        <a:lt2>
          <a:srgbClr val="FFFFFF"/>
        </a:lt2>
        <a:accent1>
          <a:srgbClr val="064E94"/>
        </a:accent1>
        <a:accent2>
          <a:srgbClr val="54B948"/>
        </a:accent2>
        <a:accent3>
          <a:srgbClr val="FFFFFF"/>
        </a:accent3>
        <a:accent4>
          <a:srgbClr val="DADADA"/>
        </a:accent4>
        <a:accent5>
          <a:srgbClr val="AAB2C8"/>
        </a:accent5>
        <a:accent6>
          <a:srgbClr val="4BA740"/>
        </a:accent6>
        <a:hlink>
          <a:srgbClr val="B0B7BB"/>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Brand_Template_PPT_SIC</Template>
  <TotalTime>635</TotalTime>
  <Words>359</Words>
  <Application>Microsoft Office PowerPoint</Application>
  <PresentationFormat>On-screen Show (4:3)</PresentationFormat>
  <Paragraphs>53</Paragraphs>
  <Slides>10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ＭＳ Ｐゴシック</vt:lpstr>
      <vt:lpstr>Times</vt:lpstr>
      <vt:lpstr>Brand_Template_PPT_SIC</vt:lpstr>
      <vt:lpstr>Adobe Acrobat Document</vt:lpstr>
      <vt:lpstr>Applying for IDI is simple again with Old Fashioned UnderwritingSM</vt:lpstr>
      <vt:lpstr>A simpler approach</vt:lpstr>
      <vt:lpstr>Old Fashioned UnderwritingSM is a streamlined approach to applying for IDI.</vt:lpstr>
      <vt:lpstr>Old Fashioned Underwriting is a streamlined  approach to applying for IDI.</vt:lpstr>
      <vt:lpstr>Available Riders for The ProtectorSM and  The Protector+SM with Old Fashioned Underwriting</vt:lpstr>
      <vt:lpstr>Available Riders for The Business ProtectorSM  with Old Fashioned Underwriting</vt:lpstr>
      <vt:lpstr>The Key to Old Fashioned Underwriting</vt:lpstr>
      <vt:lpstr>Questions about Old Fashioned Underwriting?</vt:lpstr>
      <vt:lpstr>PowerPoint Presentation</vt:lpstr>
      <vt:lpstr>PowerPoint Presentation</vt:lpstr>
    </vt:vector>
  </TitlesOfParts>
  <Company>Standard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one line</dc:title>
  <dc:creator>vthomson</dc:creator>
  <cp:lastModifiedBy>Eric Roberts</cp:lastModifiedBy>
  <cp:revision>41</cp:revision>
  <cp:lastPrinted>2009-03-10T21:17:05Z</cp:lastPrinted>
  <dcterms:created xsi:type="dcterms:W3CDTF">2009-06-02T17:44:30Z</dcterms:created>
  <dcterms:modified xsi:type="dcterms:W3CDTF">2014-08-02T16:39:07Z</dcterms:modified>
</cp:coreProperties>
</file>