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sldIdLst>
    <p:sldId id="256" r:id="rId2"/>
    <p:sldId id="257" r:id="rId3"/>
    <p:sldId id="258" r:id="rId4"/>
    <p:sldId id="259" r:id="rId5"/>
    <p:sldId id="260" r:id="rId6"/>
    <p:sldId id="261" r:id="rId7"/>
    <p:sldId id="262" r:id="rId8"/>
    <p:sldId id="263" r:id="rId9"/>
    <p:sldId id="269" r:id="rId10"/>
    <p:sldId id="270" r:id="rId11"/>
    <p:sldId id="264" r:id="rId12"/>
    <p:sldId id="273" r:id="rId13"/>
    <p:sldId id="272" r:id="rId14"/>
    <p:sldId id="271" r:id="rId15"/>
    <p:sldId id="274" r:id="rId16"/>
    <p:sldId id="265" r:id="rId17"/>
    <p:sldId id="266" r:id="rId18"/>
    <p:sldId id="275" r:id="rId19"/>
    <p:sldId id="267" r:id="rId20"/>
    <p:sldId id="268" r:id="rId2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US" altLang="en-US"/>
          </a:p>
        </p:txBody>
      </p:sp>
      <p:sp>
        <p:nvSpPr>
          <p:cNvPr id="27651" name="Rectangle 3"/>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US" altLang="en-US"/>
          </a:p>
        </p:txBody>
      </p:sp>
      <p:sp>
        <p:nvSpPr>
          <p:cNvPr id="27652" name="Rectangle 4"/>
          <p:cNvSpPr>
            <a:spLocks noRo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85800" y="4416425"/>
            <a:ext cx="54864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US" altLang="en-US"/>
          </a:p>
        </p:txBody>
      </p:sp>
      <p:sp>
        <p:nvSpPr>
          <p:cNvPr id="27655" name="Rectangle 7"/>
          <p:cNvSpPr>
            <a:spLocks noGrp="1" noChangeArrowheads="1"/>
          </p:cNvSpPr>
          <p:nvPr>
            <p:ph type="sldNum" sz="quarter" idx="5"/>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D7C91305-7DC0-4CE5-A0F6-C31C686E39B1}" type="slidenum">
              <a:rPr lang="en-US" altLang="en-US"/>
              <a:pPr/>
              <a:t>‹#›</a:t>
            </a:fld>
            <a:endParaRPr lang="en-US" altLang="en-US"/>
          </a:p>
        </p:txBody>
      </p:sp>
    </p:spTree>
    <p:extLst>
      <p:ext uri="{BB962C8B-B14F-4D97-AF65-F5344CB8AC3E}">
        <p14:creationId xmlns:p14="http://schemas.microsoft.com/office/powerpoint/2010/main" val="24011647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C29E66-36D5-493B-9EE6-E04CC6A0911C}" type="slidenum">
              <a:rPr lang="en-US" altLang="en-US"/>
              <a:pPr/>
              <a:t>1</a:t>
            </a:fld>
            <a:endParaRPr lang="en-US" altLang="en-US"/>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83763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31C167-3F2F-4369-8276-E01EA4D9E6FB}" type="slidenum">
              <a:rPr lang="en-US" altLang="en-US"/>
              <a:pPr/>
              <a:t>10</a:t>
            </a:fld>
            <a:endParaRPr lang="en-US" altLang="en-US"/>
          </a:p>
        </p:txBody>
      </p:sp>
      <p:sp>
        <p:nvSpPr>
          <p:cNvPr id="40962" name="Rectangle 2"/>
          <p:cNvSpPr>
            <a:spLocks noRo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28247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60F344-5596-49E4-A60A-DF302D78FCD4}" type="slidenum">
              <a:rPr lang="en-US" altLang="en-US"/>
              <a:pPr/>
              <a:t>11</a:t>
            </a:fld>
            <a:endParaRPr lang="en-US" altLang="en-US"/>
          </a:p>
        </p:txBody>
      </p:sp>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29523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C17CC1-DBC2-4503-9EB8-4987DA3A8921}" type="slidenum">
              <a:rPr lang="en-US" altLang="en-US"/>
              <a:pPr/>
              <a:t>12</a:t>
            </a:fld>
            <a:endParaRPr lang="en-US" altLang="en-US"/>
          </a:p>
        </p:txBody>
      </p:sp>
      <p:sp>
        <p:nvSpPr>
          <p:cNvPr id="43010" name="Rectangle 2"/>
          <p:cNvSpPr>
            <a:spLocks noRo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366536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A1830E-4B80-4A24-89AD-3198E93365C7}" type="slidenum">
              <a:rPr lang="en-US" altLang="en-US"/>
              <a:pPr/>
              <a:t>13</a:t>
            </a:fld>
            <a:endParaRPr lang="en-US" altLang="en-US"/>
          </a:p>
        </p:txBody>
      </p:sp>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313743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BA3107-76C6-4EAE-86BA-7C5D799517DC}" type="slidenum">
              <a:rPr lang="en-US" altLang="en-US"/>
              <a:pPr/>
              <a:t>14</a:t>
            </a:fld>
            <a:endParaRPr lang="en-US" altLang="en-US"/>
          </a:p>
        </p:txBody>
      </p:sp>
      <p:sp>
        <p:nvSpPr>
          <p:cNvPr id="45058" name="Rectangle 2"/>
          <p:cNvSpPr>
            <a:spLocks noRo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87443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2CD17E-30E6-423D-BFCC-8C28F6694C57}" type="slidenum">
              <a:rPr lang="en-US" altLang="en-US"/>
              <a:pPr/>
              <a:t>15</a:t>
            </a:fld>
            <a:endParaRPr lang="en-US" altLang="en-US"/>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86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9D9C36-97D0-40E7-A77E-276E2F7A2792}" type="slidenum">
              <a:rPr lang="en-US" altLang="en-US"/>
              <a:pPr/>
              <a:t>16</a:t>
            </a:fld>
            <a:endParaRPr lang="en-US" altLang="en-US"/>
          </a:p>
        </p:txBody>
      </p:sp>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723737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506F67-197A-4C6B-B7FA-DE366C7D75EF}" type="slidenum">
              <a:rPr lang="en-US" altLang="en-US"/>
              <a:pPr/>
              <a:t>17</a:t>
            </a:fld>
            <a:endParaRPr lang="en-US" altLang="en-US"/>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956128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1350B0-9CAF-411A-BCBC-0EAC856E64AC}" type="slidenum">
              <a:rPr lang="en-US" altLang="en-US"/>
              <a:pPr/>
              <a:t>18</a:t>
            </a:fld>
            <a:endParaRPr lang="en-US" altLang="en-US"/>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238032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4BE789-2CBB-43DC-9A3A-9407719F742E}" type="slidenum">
              <a:rPr lang="en-US" altLang="en-US"/>
              <a:pPr/>
              <a:t>19</a:t>
            </a:fld>
            <a:endParaRPr lang="en-US" altLang="en-US"/>
          </a:p>
        </p:txBody>
      </p:sp>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7717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4AFEC5-DAB1-4C9E-ACF5-43B63C72E40C}" type="slidenum">
              <a:rPr lang="en-US" altLang="en-US"/>
              <a:pPr/>
              <a:t>2</a:t>
            </a:fld>
            <a:endParaRPr lang="en-US" altLang="en-US"/>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04787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3ACDDC-1EE8-473D-8429-5755FCD1C589}" type="slidenum">
              <a:rPr lang="en-US" altLang="en-US"/>
              <a:pPr/>
              <a:t>20</a:t>
            </a:fld>
            <a:endParaRPr lang="en-US" altLang="en-US"/>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74717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947733-6FEE-4D17-9C69-CDC2A2DB44BD}" type="slidenum">
              <a:rPr lang="en-US" altLang="en-US"/>
              <a:pPr/>
              <a:t>3</a:t>
            </a:fld>
            <a:endParaRPr lang="en-US" altLang="en-US"/>
          </a:p>
        </p:txBody>
      </p:sp>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46742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CA7D5B-476D-46BE-81E7-48F0D51F0CEB}" type="slidenum">
              <a:rPr lang="en-US" altLang="en-US"/>
              <a:pPr/>
              <a:t>4</a:t>
            </a:fld>
            <a:endParaRPr lang="en-US" altLang="en-US"/>
          </a:p>
        </p:txBody>
      </p:sp>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02709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98DA48-BC9A-43E5-952C-18AF070D985C}" type="slidenum">
              <a:rPr lang="en-US" altLang="en-US"/>
              <a:pPr/>
              <a:t>5</a:t>
            </a:fld>
            <a:endParaRPr lang="en-US" altLang="en-US"/>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8890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A9AAF4-D6E3-4774-8922-A124D79DF56D}" type="slidenum">
              <a:rPr lang="en-US" altLang="en-US"/>
              <a:pPr/>
              <a:t>6</a:t>
            </a:fld>
            <a:endParaRPr lang="en-US" altLang="en-US"/>
          </a:p>
        </p:txBody>
      </p:sp>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38631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BFFE3D-8227-4129-81AE-785D88CF2074}" type="slidenum">
              <a:rPr lang="en-US" altLang="en-US"/>
              <a:pPr/>
              <a:t>7</a:t>
            </a:fld>
            <a:endParaRPr lang="en-US" altLang="en-US"/>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6997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EA4AA0-4E3B-4277-94F7-BA3945D3E89B}" type="slidenum">
              <a:rPr lang="en-US" altLang="en-US"/>
              <a:pPr/>
              <a:t>8</a:t>
            </a:fld>
            <a:endParaRPr lang="en-US" altLang="en-US"/>
          </a:p>
        </p:txBody>
      </p:sp>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068391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F95860-A7AC-4317-8DE5-0D309CF6E8D5}" type="slidenum">
              <a:rPr lang="en-US" altLang="en-US"/>
              <a:pPr/>
              <a:t>9</a:t>
            </a:fld>
            <a:endParaRPr lang="en-US" altLang="en-US"/>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5516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7410"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en-US" altLang="en-US" noProof="0" smtClean="0"/>
              <a:t>Click to edit Master title style</a:t>
            </a:r>
          </a:p>
        </p:txBody>
      </p:sp>
      <p:sp>
        <p:nvSpPr>
          <p:cNvPr id="17411"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17412"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13" name="Rectangle 5"/>
          <p:cNvSpPr>
            <a:spLocks noGrp="1" noChangeArrowheads="1"/>
          </p:cNvSpPr>
          <p:nvPr>
            <p:ph type="ftr" sz="quarter" idx="3"/>
          </p:nvPr>
        </p:nvSpPr>
        <p:spPr/>
        <p:txBody>
          <a:bodyPr/>
          <a:lstStyle>
            <a:lvl1pPr>
              <a:defRPr/>
            </a:lvl1pPr>
          </a:lstStyle>
          <a:p>
            <a:endParaRPr lang="en-US" altLang="en-US"/>
          </a:p>
        </p:txBody>
      </p:sp>
      <p:sp>
        <p:nvSpPr>
          <p:cNvPr id="17414" name="Rectangle 6"/>
          <p:cNvSpPr>
            <a:spLocks noGrp="1" noChangeArrowheads="1"/>
          </p:cNvSpPr>
          <p:nvPr>
            <p:ph type="sldNum" sz="quarter" idx="4"/>
          </p:nvPr>
        </p:nvSpPr>
        <p:spPr/>
        <p:txBody>
          <a:bodyPr/>
          <a:lstStyle>
            <a:lvl1pPr>
              <a:defRPr/>
            </a:lvl1pPr>
          </a:lstStyle>
          <a:p>
            <a:fld id="{E6FD02F4-1C6D-4927-8C54-0F7B85EB9194}" type="slidenum">
              <a:rPr lang="en-US" altLang="en-US"/>
              <a:pPr/>
              <a:t>‹#›</a:t>
            </a:fld>
            <a:endParaRPr lang="en-US" altLang="en-US"/>
          </a:p>
        </p:txBody>
      </p:sp>
      <p:sp>
        <p:nvSpPr>
          <p:cNvPr id="17415" name="Rectangle 7"/>
          <p:cNvSpPr>
            <a:spLocks noGrp="1" noChangeArrowheads="1"/>
          </p:cNvSpPr>
          <p:nvPr>
            <p:ph type="dt" sz="quarter" idx="2"/>
          </p:nvPr>
        </p:nvSpPr>
        <p:spPr/>
        <p:txBody>
          <a:bodyPr/>
          <a:lstStyle>
            <a:lvl1pPr>
              <a:defRPr/>
            </a:lvl1pPr>
          </a:lstStyle>
          <a:p>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7B637C1-2917-4F27-B819-06B6A561AC8A}" type="slidenum">
              <a:rPr lang="en-US" altLang="en-US"/>
              <a:pPr/>
              <a:t>‹#›</a:t>
            </a:fld>
            <a:endParaRPr lang="en-US" altLang="en-US"/>
          </a:p>
        </p:txBody>
      </p:sp>
    </p:spTree>
    <p:extLst>
      <p:ext uri="{BB962C8B-B14F-4D97-AF65-F5344CB8AC3E}">
        <p14:creationId xmlns:p14="http://schemas.microsoft.com/office/powerpoint/2010/main" val="2674771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42F1299-6FE5-482F-97FB-28665F39842E}" type="slidenum">
              <a:rPr lang="en-US" altLang="en-US"/>
              <a:pPr/>
              <a:t>‹#›</a:t>
            </a:fld>
            <a:endParaRPr lang="en-US" altLang="en-US"/>
          </a:p>
        </p:txBody>
      </p:sp>
    </p:spTree>
    <p:extLst>
      <p:ext uri="{BB962C8B-B14F-4D97-AF65-F5344CB8AC3E}">
        <p14:creationId xmlns:p14="http://schemas.microsoft.com/office/powerpoint/2010/main" val="476122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C22A795-CC61-43E9-94FE-0237CD1B51E4}" type="slidenum">
              <a:rPr lang="en-US" altLang="en-US"/>
              <a:pPr/>
              <a:t>‹#›</a:t>
            </a:fld>
            <a:endParaRPr lang="en-US" altLang="en-US"/>
          </a:p>
        </p:txBody>
      </p:sp>
    </p:spTree>
    <p:extLst>
      <p:ext uri="{BB962C8B-B14F-4D97-AF65-F5344CB8AC3E}">
        <p14:creationId xmlns:p14="http://schemas.microsoft.com/office/powerpoint/2010/main" val="495252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71C1581-C4E9-43AC-886A-1DC12DDA5ADC}" type="slidenum">
              <a:rPr lang="en-US" altLang="en-US"/>
              <a:pPr/>
              <a:t>‹#›</a:t>
            </a:fld>
            <a:endParaRPr lang="en-US" altLang="en-US"/>
          </a:p>
        </p:txBody>
      </p:sp>
    </p:spTree>
    <p:extLst>
      <p:ext uri="{BB962C8B-B14F-4D97-AF65-F5344CB8AC3E}">
        <p14:creationId xmlns:p14="http://schemas.microsoft.com/office/powerpoint/2010/main" val="56977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F852496-D282-491B-95C5-F870ED4612B1}" type="slidenum">
              <a:rPr lang="en-US" altLang="en-US"/>
              <a:pPr/>
              <a:t>‹#›</a:t>
            </a:fld>
            <a:endParaRPr lang="en-US" altLang="en-US"/>
          </a:p>
        </p:txBody>
      </p:sp>
    </p:spTree>
    <p:extLst>
      <p:ext uri="{BB962C8B-B14F-4D97-AF65-F5344CB8AC3E}">
        <p14:creationId xmlns:p14="http://schemas.microsoft.com/office/powerpoint/2010/main" val="2154845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C21D57DF-8D6D-47C3-8F82-2ACAE6BD5356}" type="slidenum">
              <a:rPr lang="en-US" altLang="en-US"/>
              <a:pPr/>
              <a:t>‹#›</a:t>
            </a:fld>
            <a:endParaRPr lang="en-US" altLang="en-US"/>
          </a:p>
        </p:txBody>
      </p:sp>
    </p:spTree>
    <p:extLst>
      <p:ext uri="{BB962C8B-B14F-4D97-AF65-F5344CB8AC3E}">
        <p14:creationId xmlns:p14="http://schemas.microsoft.com/office/powerpoint/2010/main" val="160098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79F1D8F-EFAE-40B4-9F38-F2B3049E7EA3}" type="slidenum">
              <a:rPr lang="en-US" altLang="en-US"/>
              <a:pPr/>
              <a:t>‹#›</a:t>
            </a:fld>
            <a:endParaRPr lang="en-US" altLang="en-US"/>
          </a:p>
        </p:txBody>
      </p:sp>
    </p:spTree>
    <p:extLst>
      <p:ext uri="{BB962C8B-B14F-4D97-AF65-F5344CB8AC3E}">
        <p14:creationId xmlns:p14="http://schemas.microsoft.com/office/powerpoint/2010/main" val="303824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C5E90F65-000A-4F83-B7B8-06F3BA6A7C32}" type="slidenum">
              <a:rPr lang="en-US" altLang="en-US"/>
              <a:pPr/>
              <a:t>‹#›</a:t>
            </a:fld>
            <a:endParaRPr lang="en-US" altLang="en-US"/>
          </a:p>
        </p:txBody>
      </p:sp>
    </p:spTree>
    <p:extLst>
      <p:ext uri="{BB962C8B-B14F-4D97-AF65-F5344CB8AC3E}">
        <p14:creationId xmlns:p14="http://schemas.microsoft.com/office/powerpoint/2010/main" val="2190940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3EA698C-82BC-45D8-B8F9-922B02E9B3EF}" type="slidenum">
              <a:rPr lang="en-US" altLang="en-US"/>
              <a:pPr/>
              <a:t>‹#›</a:t>
            </a:fld>
            <a:endParaRPr lang="en-US" altLang="en-US"/>
          </a:p>
        </p:txBody>
      </p:sp>
    </p:spTree>
    <p:extLst>
      <p:ext uri="{BB962C8B-B14F-4D97-AF65-F5344CB8AC3E}">
        <p14:creationId xmlns:p14="http://schemas.microsoft.com/office/powerpoint/2010/main" val="3455671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0BBBD1D-5CFA-464A-8D9B-82C3BD92A1B5}" type="slidenum">
              <a:rPr lang="en-US" altLang="en-US"/>
              <a:pPr/>
              <a:t>‹#›</a:t>
            </a:fld>
            <a:endParaRPr lang="en-US" altLang="en-US"/>
          </a:p>
        </p:txBody>
      </p:sp>
    </p:spTree>
    <p:extLst>
      <p:ext uri="{BB962C8B-B14F-4D97-AF65-F5344CB8AC3E}">
        <p14:creationId xmlns:p14="http://schemas.microsoft.com/office/powerpoint/2010/main" val="839318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6387"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anose="020B0604020202020204" pitchFamily="34" charset="0"/>
              </a:defRPr>
            </a:lvl1pPr>
          </a:lstStyle>
          <a:p>
            <a:endParaRPr lang="en-US" altLang="en-US"/>
          </a:p>
        </p:txBody>
      </p:sp>
      <p:sp>
        <p:nvSpPr>
          <p:cNvPr id="1638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anose="020B0604020202020204" pitchFamily="34" charset="0"/>
              </a:defRPr>
            </a:lvl1pPr>
          </a:lstStyle>
          <a:p>
            <a:endParaRPr lang="en-US" altLang="en-US"/>
          </a:p>
        </p:txBody>
      </p:sp>
      <p:sp>
        <p:nvSpPr>
          <p:cNvPr id="1639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8FEF4D0A-3DA1-4285-B09D-272270245E02}"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plusgroupus.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4"/>
          </p:nvPr>
        </p:nvSpPr>
        <p:spPr/>
        <p:txBody>
          <a:bodyPr/>
          <a:lstStyle/>
          <a:p>
            <a:fld id="{6CB942A9-07DB-4AD9-9B3E-EFF128136626}" type="slidenum">
              <a:rPr lang="en-US" altLang="en-US"/>
              <a:pPr/>
              <a:t>1</a:t>
            </a:fld>
            <a:endParaRPr lang="en-US" altLang="en-US"/>
          </a:p>
        </p:txBody>
      </p:sp>
      <p:sp>
        <p:nvSpPr>
          <p:cNvPr id="2050" name="Rectangle 2"/>
          <p:cNvSpPr>
            <a:spLocks noGrp="1" noChangeArrowheads="1"/>
          </p:cNvSpPr>
          <p:nvPr>
            <p:ph type="ctrTitle"/>
          </p:nvPr>
        </p:nvSpPr>
        <p:spPr/>
        <p:txBody>
          <a:bodyPr/>
          <a:lstStyle/>
          <a:p>
            <a:r>
              <a:rPr lang="en-US" altLang="en-US"/>
              <a:t>DI Underwriting</a:t>
            </a:r>
          </a:p>
        </p:txBody>
      </p:sp>
      <p:sp>
        <p:nvSpPr>
          <p:cNvPr id="2051" name="Rectangle 3"/>
          <p:cNvSpPr>
            <a:spLocks noGrp="1" noChangeArrowheads="1"/>
          </p:cNvSpPr>
          <p:nvPr>
            <p:ph type="subTitle" idx="1"/>
          </p:nvPr>
        </p:nvSpPr>
        <p:spPr>
          <a:xfrm>
            <a:off x="1371600" y="3429000"/>
            <a:ext cx="6400800" cy="1752600"/>
          </a:xfrm>
        </p:spPr>
        <p:txBody>
          <a:bodyPr/>
          <a:lstStyle/>
          <a:p>
            <a:r>
              <a:rPr lang="en-US" altLang="en-US"/>
              <a:t>Making it Simple</a:t>
            </a:r>
          </a:p>
        </p:txBody>
      </p:sp>
      <p:pic>
        <p:nvPicPr>
          <p:cNvPr id="2052" name="Picture 4" descr="Plusgroup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524000"/>
            <a:ext cx="4648200" cy="914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B3BF35F-97DC-414A-846E-4A8A478E2D4E}" type="slidenum">
              <a:rPr lang="en-US" altLang="en-US"/>
              <a:pPr/>
              <a:t>10</a:t>
            </a:fld>
            <a:endParaRPr lang="en-US" altLang="en-US"/>
          </a:p>
        </p:txBody>
      </p:sp>
      <p:sp>
        <p:nvSpPr>
          <p:cNvPr id="21506" name="Rectangle 2"/>
          <p:cNvSpPr>
            <a:spLocks noGrp="1" noChangeArrowheads="1"/>
          </p:cNvSpPr>
          <p:nvPr>
            <p:ph type="title"/>
          </p:nvPr>
        </p:nvSpPr>
        <p:spPr/>
        <p:txBody>
          <a:bodyPr/>
          <a:lstStyle/>
          <a:p>
            <a:pPr algn="ctr"/>
            <a:r>
              <a:rPr lang="en-US" altLang="en-US"/>
              <a:t>Limitations</a:t>
            </a:r>
          </a:p>
        </p:txBody>
      </p:sp>
      <p:sp>
        <p:nvSpPr>
          <p:cNvPr id="21507" name="Rectangle 3"/>
          <p:cNvSpPr>
            <a:spLocks noGrp="1" noChangeArrowheads="1"/>
          </p:cNvSpPr>
          <p:nvPr>
            <p:ph type="body" idx="1"/>
          </p:nvPr>
        </p:nvSpPr>
        <p:spPr/>
        <p:txBody>
          <a:bodyPr/>
          <a:lstStyle/>
          <a:p>
            <a:pPr>
              <a:lnSpc>
                <a:spcPct val="90000"/>
              </a:lnSpc>
            </a:pPr>
            <a:r>
              <a:rPr lang="en-US" altLang="en-US"/>
              <a:t>All IDI coverage is counted towards the maximum</a:t>
            </a:r>
          </a:p>
          <a:p>
            <a:pPr>
              <a:lnSpc>
                <a:spcPct val="90000"/>
              </a:lnSpc>
            </a:pPr>
            <a:r>
              <a:rPr lang="en-US" altLang="en-US"/>
              <a:t>Some carriers limit to income less than 150k</a:t>
            </a:r>
          </a:p>
          <a:p>
            <a:pPr>
              <a:lnSpc>
                <a:spcPct val="90000"/>
              </a:lnSpc>
            </a:pPr>
            <a:r>
              <a:rPr lang="en-US" altLang="en-US"/>
              <a:t>Applicants with postponed, rated or limited policies underwritten in recent years</a:t>
            </a:r>
          </a:p>
          <a:p>
            <a:pPr>
              <a:lnSpc>
                <a:spcPct val="90000"/>
              </a:lnSpc>
            </a:pPr>
            <a:r>
              <a:rPr lang="en-US" altLang="en-US"/>
              <a:t>Age 50 limit for some carriers</a:t>
            </a:r>
          </a:p>
          <a:p>
            <a:pPr>
              <a:lnSpc>
                <a:spcPct val="90000"/>
              </a:lnSpc>
            </a:pPr>
            <a:endParaRPr lang="en-US" altLang="en-US"/>
          </a:p>
        </p:txBody>
      </p:sp>
      <p:pic>
        <p:nvPicPr>
          <p:cNvPr id="21508" name="Picture 4" descr="Plusgroup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6324600"/>
            <a:ext cx="342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14B2D17-408B-4FDF-A4F2-A99925FFB13D}" type="slidenum">
              <a:rPr lang="en-US" altLang="en-US"/>
              <a:pPr/>
              <a:t>11</a:t>
            </a:fld>
            <a:endParaRPr lang="en-US" altLang="en-US"/>
          </a:p>
        </p:txBody>
      </p:sp>
      <p:sp>
        <p:nvSpPr>
          <p:cNvPr id="11266" name="Rectangle 2"/>
          <p:cNvSpPr>
            <a:spLocks noGrp="1" noChangeArrowheads="1"/>
          </p:cNvSpPr>
          <p:nvPr>
            <p:ph type="title"/>
          </p:nvPr>
        </p:nvSpPr>
        <p:spPr/>
        <p:txBody>
          <a:bodyPr/>
          <a:lstStyle/>
          <a:p>
            <a:pPr algn="ctr"/>
            <a:r>
              <a:rPr lang="en-US" altLang="en-US"/>
              <a:t>Potential Outcomes</a:t>
            </a:r>
          </a:p>
        </p:txBody>
      </p:sp>
      <p:sp>
        <p:nvSpPr>
          <p:cNvPr id="11267" name="Rectangle 3"/>
          <p:cNvSpPr>
            <a:spLocks noGrp="1" noChangeArrowheads="1"/>
          </p:cNvSpPr>
          <p:nvPr>
            <p:ph type="body" idx="1"/>
          </p:nvPr>
        </p:nvSpPr>
        <p:spPr/>
        <p:txBody>
          <a:bodyPr/>
          <a:lstStyle/>
          <a:p>
            <a:r>
              <a:rPr lang="en-US" altLang="en-US"/>
              <a:t>Approved as applied for</a:t>
            </a:r>
          </a:p>
          <a:p>
            <a:endParaRPr lang="en-US" altLang="en-US"/>
          </a:p>
          <a:p>
            <a:r>
              <a:rPr lang="en-US" altLang="en-US"/>
              <a:t>Approved with limitations</a:t>
            </a:r>
          </a:p>
          <a:p>
            <a:endParaRPr lang="en-US" altLang="en-US"/>
          </a:p>
          <a:p>
            <a:r>
              <a:rPr lang="en-US" altLang="en-US"/>
              <a:t>More information needed</a:t>
            </a:r>
          </a:p>
          <a:p>
            <a:endParaRPr lang="en-US" altLang="en-US"/>
          </a:p>
          <a:p>
            <a:r>
              <a:rPr lang="en-US" altLang="en-US"/>
              <a:t>Declined coverage</a:t>
            </a:r>
          </a:p>
          <a:p>
            <a:pPr>
              <a:buFontTx/>
              <a:buNone/>
            </a:pPr>
            <a:endParaRPr lang="en-US" altLang="en-US"/>
          </a:p>
          <a:p>
            <a:pPr>
              <a:buFontTx/>
              <a:buNone/>
            </a:pPr>
            <a:endParaRPr lang="en-US" altLang="en-US"/>
          </a:p>
        </p:txBody>
      </p:sp>
      <p:pic>
        <p:nvPicPr>
          <p:cNvPr id="11268" name="Picture 4" descr="Plusgroup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6324600"/>
            <a:ext cx="342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EE0C2CC-0007-4103-A26A-E668D29CC49B}" type="slidenum">
              <a:rPr lang="en-US" altLang="en-US"/>
              <a:pPr/>
              <a:t>12</a:t>
            </a:fld>
            <a:endParaRPr lang="en-US" altLang="en-US"/>
          </a:p>
        </p:txBody>
      </p:sp>
      <p:sp>
        <p:nvSpPr>
          <p:cNvPr id="24578" name="Rectangle 2"/>
          <p:cNvSpPr>
            <a:spLocks noGrp="1" noChangeArrowheads="1"/>
          </p:cNvSpPr>
          <p:nvPr>
            <p:ph type="title"/>
          </p:nvPr>
        </p:nvSpPr>
        <p:spPr/>
        <p:txBody>
          <a:bodyPr/>
          <a:lstStyle/>
          <a:p>
            <a:pPr algn="ctr"/>
            <a:r>
              <a:rPr lang="en-US" altLang="en-US"/>
              <a:t>Approved as applied for</a:t>
            </a:r>
          </a:p>
        </p:txBody>
      </p:sp>
      <p:sp>
        <p:nvSpPr>
          <p:cNvPr id="24579" name="Rectangle 3"/>
          <p:cNvSpPr>
            <a:spLocks noGrp="1" noChangeArrowheads="1"/>
          </p:cNvSpPr>
          <p:nvPr>
            <p:ph type="body" idx="1"/>
          </p:nvPr>
        </p:nvSpPr>
        <p:spPr/>
        <p:txBody>
          <a:bodyPr/>
          <a:lstStyle/>
          <a:p>
            <a:r>
              <a:rPr lang="en-US" altLang="en-US"/>
              <a:t>Happy Day</a:t>
            </a:r>
          </a:p>
          <a:p>
            <a:endParaRPr lang="en-US" altLang="en-US"/>
          </a:p>
          <a:p>
            <a:r>
              <a:rPr lang="en-US" altLang="en-US"/>
              <a:t>Deliver policy within 2 weeks of taking application</a:t>
            </a:r>
          </a:p>
        </p:txBody>
      </p:sp>
      <p:pic>
        <p:nvPicPr>
          <p:cNvPr id="24580" name="Picture 4" descr="Plusgroup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6324600"/>
            <a:ext cx="342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8533386-E04B-4E62-80E4-29436D5040E7}" type="slidenum">
              <a:rPr lang="en-US" altLang="en-US"/>
              <a:pPr/>
              <a:t>13</a:t>
            </a:fld>
            <a:endParaRPr lang="en-US" altLang="en-US"/>
          </a:p>
        </p:txBody>
      </p:sp>
      <p:sp>
        <p:nvSpPr>
          <p:cNvPr id="23554" name="Rectangle 2"/>
          <p:cNvSpPr>
            <a:spLocks noGrp="1" noChangeArrowheads="1"/>
          </p:cNvSpPr>
          <p:nvPr>
            <p:ph type="title"/>
          </p:nvPr>
        </p:nvSpPr>
        <p:spPr/>
        <p:txBody>
          <a:bodyPr/>
          <a:lstStyle/>
          <a:p>
            <a:pPr algn="ctr"/>
            <a:r>
              <a:rPr lang="en-US" altLang="en-US"/>
              <a:t>Approved with Limitations</a:t>
            </a:r>
          </a:p>
        </p:txBody>
      </p:sp>
      <p:sp>
        <p:nvSpPr>
          <p:cNvPr id="23555" name="Rectangle 3"/>
          <p:cNvSpPr>
            <a:spLocks noGrp="1" noChangeArrowheads="1"/>
          </p:cNvSpPr>
          <p:nvPr>
            <p:ph type="body" idx="1"/>
          </p:nvPr>
        </p:nvSpPr>
        <p:spPr/>
        <p:txBody>
          <a:bodyPr/>
          <a:lstStyle/>
          <a:p>
            <a:r>
              <a:rPr lang="en-US" altLang="en-US" sz="2800"/>
              <a:t>If offer has exclusions or other limitations then the underwriter may request further underwriting</a:t>
            </a:r>
          </a:p>
          <a:p>
            <a:pPr>
              <a:buFontTx/>
              <a:buNone/>
            </a:pPr>
            <a:endParaRPr lang="en-US" altLang="en-US"/>
          </a:p>
          <a:p>
            <a:r>
              <a:rPr lang="en-US" altLang="en-US" sz="2800"/>
              <a:t>If this occurs then original offer is off the table and underwriting result will depend on APS</a:t>
            </a:r>
          </a:p>
        </p:txBody>
      </p:sp>
      <p:pic>
        <p:nvPicPr>
          <p:cNvPr id="23556" name="Picture 4" descr="Plusgroup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6324600"/>
            <a:ext cx="342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178788F-61AD-4337-9CB7-97865EB3DBD6}" type="slidenum">
              <a:rPr lang="en-US" altLang="en-US"/>
              <a:pPr/>
              <a:t>14</a:t>
            </a:fld>
            <a:endParaRPr lang="en-US" altLang="en-US"/>
          </a:p>
        </p:txBody>
      </p:sp>
      <p:sp>
        <p:nvSpPr>
          <p:cNvPr id="22530" name="Rectangle 2"/>
          <p:cNvSpPr>
            <a:spLocks noGrp="1" noChangeArrowheads="1"/>
          </p:cNvSpPr>
          <p:nvPr>
            <p:ph type="title"/>
          </p:nvPr>
        </p:nvSpPr>
        <p:spPr/>
        <p:txBody>
          <a:bodyPr/>
          <a:lstStyle/>
          <a:p>
            <a:pPr algn="ctr"/>
            <a:r>
              <a:rPr lang="en-US" altLang="en-US"/>
              <a:t>More Information Needed</a:t>
            </a:r>
          </a:p>
        </p:txBody>
      </p:sp>
      <p:sp>
        <p:nvSpPr>
          <p:cNvPr id="22531" name="Rectangle 3"/>
          <p:cNvSpPr>
            <a:spLocks noGrp="1" noChangeArrowheads="1"/>
          </p:cNvSpPr>
          <p:nvPr>
            <p:ph type="body" idx="1"/>
          </p:nvPr>
        </p:nvSpPr>
        <p:spPr/>
        <p:txBody>
          <a:bodyPr/>
          <a:lstStyle/>
          <a:p>
            <a:r>
              <a:rPr lang="en-US" altLang="en-US" sz="2800"/>
              <a:t>Underwriter may request an Attending Physician Statement (APS)</a:t>
            </a:r>
          </a:p>
          <a:p>
            <a:endParaRPr lang="en-US" altLang="en-US" sz="2800"/>
          </a:p>
          <a:p>
            <a:r>
              <a:rPr lang="en-US" altLang="en-US" sz="2800"/>
              <a:t>Underwriter may request the producer to further query applicant</a:t>
            </a:r>
          </a:p>
          <a:p>
            <a:endParaRPr lang="en-US" altLang="en-US" sz="2800"/>
          </a:p>
          <a:p>
            <a:r>
              <a:rPr lang="en-US" altLang="en-US" sz="2800"/>
              <a:t>Result depends on information received</a:t>
            </a:r>
          </a:p>
        </p:txBody>
      </p:sp>
      <p:pic>
        <p:nvPicPr>
          <p:cNvPr id="22532" name="Picture 4" descr="Plusgroup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6324600"/>
            <a:ext cx="342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1CAAB1B-DFF4-4E82-B163-D2FA8913D393}" type="slidenum">
              <a:rPr lang="en-US" altLang="en-US"/>
              <a:pPr/>
              <a:t>15</a:t>
            </a:fld>
            <a:endParaRPr lang="en-US" altLang="en-US"/>
          </a:p>
        </p:txBody>
      </p:sp>
      <p:sp>
        <p:nvSpPr>
          <p:cNvPr id="25602" name="Rectangle 2"/>
          <p:cNvSpPr>
            <a:spLocks noGrp="1" noChangeArrowheads="1"/>
          </p:cNvSpPr>
          <p:nvPr>
            <p:ph type="title"/>
          </p:nvPr>
        </p:nvSpPr>
        <p:spPr/>
        <p:txBody>
          <a:bodyPr/>
          <a:lstStyle/>
          <a:p>
            <a:pPr algn="ctr"/>
            <a:r>
              <a:rPr lang="en-US" altLang="en-US"/>
              <a:t>Declined Coverage</a:t>
            </a:r>
          </a:p>
        </p:txBody>
      </p:sp>
      <p:sp>
        <p:nvSpPr>
          <p:cNvPr id="25603" name="Rectangle 3"/>
          <p:cNvSpPr>
            <a:spLocks noGrp="1" noChangeArrowheads="1"/>
          </p:cNvSpPr>
          <p:nvPr>
            <p:ph type="body" idx="1"/>
          </p:nvPr>
        </p:nvSpPr>
        <p:spPr/>
        <p:txBody>
          <a:bodyPr/>
          <a:lstStyle/>
          <a:p>
            <a:r>
              <a:rPr lang="en-US" altLang="en-US" sz="2800"/>
              <a:t>Normally this outcome can be avoided with a properly informed customer</a:t>
            </a:r>
          </a:p>
          <a:p>
            <a:endParaRPr lang="en-US" altLang="en-US" sz="2800"/>
          </a:p>
          <a:p>
            <a:r>
              <a:rPr lang="en-US" altLang="en-US" sz="2800"/>
              <a:t>The applicant likely lacked candor or important details or the producer did not solicit enough information on yes answers to medical questions</a:t>
            </a:r>
          </a:p>
        </p:txBody>
      </p:sp>
      <p:pic>
        <p:nvPicPr>
          <p:cNvPr id="25604" name="Picture 4" descr="Plusgroup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6324600"/>
            <a:ext cx="342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820263F-612C-442D-8503-A0B8E62EC1B3}" type="slidenum">
              <a:rPr lang="en-US" altLang="en-US"/>
              <a:pPr/>
              <a:t>16</a:t>
            </a:fld>
            <a:endParaRPr lang="en-US" altLang="en-US"/>
          </a:p>
        </p:txBody>
      </p:sp>
      <p:sp>
        <p:nvSpPr>
          <p:cNvPr id="12290" name="Rectangle 2"/>
          <p:cNvSpPr>
            <a:spLocks noGrp="1" noChangeArrowheads="1"/>
          </p:cNvSpPr>
          <p:nvPr>
            <p:ph type="title"/>
          </p:nvPr>
        </p:nvSpPr>
        <p:spPr/>
        <p:txBody>
          <a:bodyPr/>
          <a:lstStyle/>
          <a:p>
            <a:pPr algn="ctr"/>
            <a:r>
              <a:rPr lang="en-US" altLang="en-US"/>
              <a:t>How to avoid surprises</a:t>
            </a:r>
          </a:p>
        </p:txBody>
      </p:sp>
      <p:sp>
        <p:nvSpPr>
          <p:cNvPr id="12291" name="Rectangle 3"/>
          <p:cNvSpPr>
            <a:spLocks noGrp="1" noChangeArrowheads="1"/>
          </p:cNvSpPr>
          <p:nvPr>
            <p:ph type="body" idx="1"/>
          </p:nvPr>
        </p:nvSpPr>
        <p:spPr/>
        <p:txBody>
          <a:bodyPr/>
          <a:lstStyle/>
          <a:p>
            <a:r>
              <a:rPr lang="en-US" altLang="en-US" sz="2800"/>
              <a:t>Accurate and detailed information is the key to avoid surprises and manage your customers expectations</a:t>
            </a:r>
          </a:p>
          <a:p>
            <a:endParaRPr lang="en-US" altLang="en-US" sz="2800"/>
          </a:p>
          <a:p>
            <a:r>
              <a:rPr lang="en-US" altLang="en-US" sz="2800"/>
              <a:t>Professionally advise your clients to avoid underwriting pitfalls.  To prepare them you need to make them aware of the most common medical issues that prevent policies from being issued or issued other than applied for</a:t>
            </a:r>
            <a:endParaRPr lang="en-US" altLang="en-US"/>
          </a:p>
        </p:txBody>
      </p:sp>
      <p:pic>
        <p:nvPicPr>
          <p:cNvPr id="12292" name="Picture 4" descr="Plusgroup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6324600"/>
            <a:ext cx="342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0535D07-A278-4F81-8567-374D0272625B}" type="slidenum">
              <a:rPr lang="en-US" altLang="en-US"/>
              <a:pPr/>
              <a:t>17</a:t>
            </a:fld>
            <a:endParaRPr lang="en-US" altLang="en-US"/>
          </a:p>
        </p:txBody>
      </p:sp>
      <p:sp>
        <p:nvSpPr>
          <p:cNvPr id="13314" name="Rectangle 2"/>
          <p:cNvSpPr>
            <a:spLocks noGrp="1" noChangeArrowheads="1"/>
          </p:cNvSpPr>
          <p:nvPr>
            <p:ph type="title"/>
          </p:nvPr>
        </p:nvSpPr>
        <p:spPr/>
        <p:txBody>
          <a:bodyPr/>
          <a:lstStyle/>
          <a:p>
            <a:pPr algn="ctr"/>
            <a:r>
              <a:rPr lang="en-US" altLang="en-US"/>
              <a:t>DI Medical Underwriting Issues</a:t>
            </a:r>
          </a:p>
        </p:txBody>
      </p:sp>
      <p:sp>
        <p:nvSpPr>
          <p:cNvPr id="13315" name="Rectangle 3"/>
          <p:cNvSpPr>
            <a:spLocks noGrp="1" noChangeArrowheads="1"/>
          </p:cNvSpPr>
          <p:nvPr>
            <p:ph type="body" idx="1"/>
          </p:nvPr>
        </p:nvSpPr>
        <p:spPr/>
        <p:txBody>
          <a:bodyPr/>
          <a:lstStyle/>
          <a:p>
            <a:pPr>
              <a:lnSpc>
                <a:spcPct val="80000"/>
              </a:lnSpc>
            </a:pPr>
            <a:r>
              <a:rPr lang="en-US" altLang="en-US" sz="2800"/>
              <a:t>What medications are they or have they taken?</a:t>
            </a:r>
          </a:p>
          <a:p>
            <a:pPr lvl="2">
              <a:lnSpc>
                <a:spcPct val="80000"/>
              </a:lnSpc>
            </a:pPr>
            <a:r>
              <a:rPr lang="en-US" altLang="en-US" sz="2000" b="1"/>
              <a:t>Dates used, name of medication, dosage</a:t>
            </a:r>
            <a:r>
              <a:rPr lang="en-US" altLang="en-US" sz="2000"/>
              <a:t> </a:t>
            </a:r>
          </a:p>
          <a:p>
            <a:pPr lvl="2">
              <a:lnSpc>
                <a:spcPct val="80000"/>
              </a:lnSpc>
            </a:pPr>
            <a:endParaRPr lang="en-US" altLang="en-US" sz="2000"/>
          </a:p>
          <a:p>
            <a:pPr>
              <a:lnSpc>
                <a:spcPct val="80000"/>
              </a:lnSpc>
            </a:pPr>
            <a:r>
              <a:rPr lang="en-US" altLang="en-US" sz="2800"/>
              <a:t>Doctor Visits</a:t>
            </a:r>
            <a:r>
              <a:rPr lang="en-US" altLang="en-US" sz="2400"/>
              <a:t> </a:t>
            </a:r>
          </a:p>
          <a:p>
            <a:pPr lvl="2">
              <a:lnSpc>
                <a:spcPct val="80000"/>
              </a:lnSpc>
            </a:pPr>
            <a:r>
              <a:rPr lang="en-US" altLang="en-US" sz="1800" b="1"/>
              <a:t>Details	</a:t>
            </a:r>
            <a:r>
              <a:rPr lang="en-US" altLang="en-US" sz="1800"/>
              <a:t>	</a:t>
            </a:r>
          </a:p>
          <a:p>
            <a:pPr>
              <a:lnSpc>
                <a:spcPct val="80000"/>
              </a:lnSpc>
              <a:buFontTx/>
              <a:buNone/>
            </a:pPr>
            <a:endParaRPr lang="en-US" altLang="en-US" sz="2400"/>
          </a:p>
          <a:p>
            <a:pPr>
              <a:lnSpc>
                <a:spcPct val="80000"/>
              </a:lnSpc>
            </a:pPr>
            <a:r>
              <a:rPr lang="en-US" altLang="en-US" sz="2800"/>
              <a:t>Any Chiropractic visits?</a:t>
            </a:r>
          </a:p>
          <a:p>
            <a:pPr lvl="2">
              <a:lnSpc>
                <a:spcPct val="80000"/>
              </a:lnSpc>
            </a:pPr>
            <a:r>
              <a:rPr lang="en-US" altLang="en-US" sz="1800" b="1"/>
              <a:t>Frequently results in back exclusions</a:t>
            </a:r>
          </a:p>
          <a:p>
            <a:pPr lvl="2">
              <a:lnSpc>
                <a:spcPct val="80000"/>
              </a:lnSpc>
            </a:pPr>
            <a:endParaRPr lang="en-US" altLang="en-US" sz="1800"/>
          </a:p>
          <a:p>
            <a:pPr>
              <a:lnSpc>
                <a:spcPct val="80000"/>
              </a:lnSpc>
            </a:pPr>
            <a:r>
              <a:rPr lang="en-US" altLang="en-US" sz="2800"/>
              <a:t>Stress and anxiety related problems</a:t>
            </a:r>
          </a:p>
          <a:p>
            <a:pPr lvl="2">
              <a:lnSpc>
                <a:spcPct val="80000"/>
              </a:lnSpc>
            </a:pPr>
            <a:r>
              <a:rPr lang="en-US" altLang="en-US" sz="1800" b="1"/>
              <a:t>Frequently results in limited benefit period and options and rating or even decline</a:t>
            </a:r>
          </a:p>
          <a:p>
            <a:pPr>
              <a:lnSpc>
                <a:spcPct val="80000"/>
              </a:lnSpc>
            </a:pPr>
            <a:endParaRPr lang="en-US" altLang="en-US" sz="2400"/>
          </a:p>
          <a:p>
            <a:pPr>
              <a:lnSpc>
                <a:spcPct val="80000"/>
              </a:lnSpc>
              <a:buFontTx/>
              <a:buNone/>
            </a:pPr>
            <a:endParaRPr lang="en-US" altLang="en-US" sz="2400"/>
          </a:p>
          <a:p>
            <a:pPr>
              <a:lnSpc>
                <a:spcPct val="80000"/>
              </a:lnSpc>
            </a:pPr>
            <a:endParaRPr lang="en-US" altLang="en-US" sz="2800"/>
          </a:p>
        </p:txBody>
      </p:sp>
      <p:pic>
        <p:nvPicPr>
          <p:cNvPr id="13316" name="Picture 4" descr="Plusgroup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6324600"/>
            <a:ext cx="342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9739589-F24D-403A-B6FE-30204EB74B8C}" type="slidenum">
              <a:rPr lang="en-US" altLang="en-US"/>
              <a:pPr/>
              <a:t>18</a:t>
            </a:fld>
            <a:endParaRPr lang="en-US" altLang="en-US"/>
          </a:p>
        </p:txBody>
      </p:sp>
      <p:sp>
        <p:nvSpPr>
          <p:cNvPr id="26626" name="Rectangle 2"/>
          <p:cNvSpPr>
            <a:spLocks noGrp="1" noChangeArrowheads="1"/>
          </p:cNvSpPr>
          <p:nvPr>
            <p:ph type="title"/>
          </p:nvPr>
        </p:nvSpPr>
        <p:spPr/>
        <p:txBody>
          <a:bodyPr/>
          <a:lstStyle/>
          <a:p>
            <a:pPr algn="ctr"/>
            <a:r>
              <a:rPr lang="en-US" altLang="en-US"/>
              <a:t>DI Underwriting Issues</a:t>
            </a:r>
          </a:p>
        </p:txBody>
      </p:sp>
      <p:sp>
        <p:nvSpPr>
          <p:cNvPr id="26627" name="Rectangle 3"/>
          <p:cNvSpPr>
            <a:spLocks noGrp="1" noChangeArrowheads="1"/>
          </p:cNvSpPr>
          <p:nvPr>
            <p:ph type="body" idx="1"/>
          </p:nvPr>
        </p:nvSpPr>
        <p:spPr/>
        <p:txBody>
          <a:bodyPr/>
          <a:lstStyle/>
          <a:p>
            <a:r>
              <a:rPr lang="en-US" altLang="en-US" sz="2800"/>
              <a:t>Tobacco Use</a:t>
            </a:r>
          </a:p>
          <a:p>
            <a:pPr lvl="2"/>
            <a:r>
              <a:rPr lang="en-US" altLang="en-US"/>
              <a:t>If cigar, frequency and need for clean specimen</a:t>
            </a:r>
          </a:p>
          <a:p>
            <a:pPr lvl="2"/>
            <a:r>
              <a:rPr lang="en-US" altLang="en-US"/>
              <a:t>If cigarette or smokeless tobacco…higher premium</a:t>
            </a:r>
          </a:p>
          <a:p>
            <a:r>
              <a:rPr lang="en-US" altLang="en-US" sz="2800"/>
              <a:t>Adverse Driving History</a:t>
            </a:r>
          </a:p>
          <a:p>
            <a:pPr lvl="2"/>
            <a:r>
              <a:rPr lang="en-US" altLang="en-US"/>
              <a:t>DUI limitations or decline depending on time frame</a:t>
            </a:r>
          </a:p>
          <a:p>
            <a:r>
              <a:rPr lang="en-US" altLang="en-US" sz="2800"/>
              <a:t>Pregnancy Complications</a:t>
            </a:r>
          </a:p>
          <a:p>
            <a:pPr lvl="2"/>
            <a:r>
              <a:rPr lang="en-US" altLang="en-US"/>
              <a:t>If previous complications including c-section, then complications will likely not be covered</a:t>
            </a:r>
          </a:p>
        </p:txBody>
      </p:sp>
      <p:pic>
        <p:nvPicPr>
          <p:cNvPr id="26628" name="Picture 4" descr="Plusgroup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6324600"/>
            <a:ext cx="342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F9215A5-E81A-4C26-9F83-346F3D126322}" type="slidenum">
              <a:rPr lang="en-US" altLang="en-US"/>
              <a:pPr/>
              <a:t>19</a:t>
            </a:fld>
            <a:endParaRPr lang="en-US" altLang="en-US"/>
          </a:p>
        </p:txBody>
      </p:sp>
      <p:sp>
        <p:nvSpPr>
          <p:cNvPr id="14338" name="Rectangle 2"/>
          <p:cNvSpPr>
            <a:spLocks noGrp="1" noChangeArrowheads="1"/>
          </p:cNvSpPr>
          <p:nvPr>
            <p:ph type="title"/>
          </p:nvPr>
        </p:nvSpPr>
        <p:spPr/>
        <p:txBody>
          <a:bodyPr/>
          <a:lstStyle/>
          <a:p>
            <a:pPr algn="ctr"/>
            <a:r>
              <a:rPr lang="en-US" altLang="en-US" sz="4000"/>
              <a:t>Managing your client’s expectations</a:t>
            </a:r>
          </a:p>
        </p:txBody>
      </p:sp>
      <p:sp>
        <p:nvSpPr>
          <p:cNvPr id="14339" name="Rectangle 3"/>
          <p:cNvSpPr>
            <a:spLocks noGrp="1" noChangeArrowheads="1"/>
          </p:cNvSpPr>
          <p:nvPr>
            <p:ph type="body" idx="1"/>
          </p:nvPr>
        </p:nvSpPr>
        <p:spPr/>
        <p:txBody>
          <a:bodyPr/>
          <a:lstStyle/>
          <a:p>
            <a:pPr>
              <a:lnSpc>
                <a:spcPct val="90000"/>
              </a:lnSpc>
            </a:pPr>
            <a:r>
              <a:rPr lang="en-US" altLang="en-US"/>
              <a:t>Advise your client of expected exclusions and limitations</a:t>
            </a:r>
          </a:p>
          <a:p>
            <a:pPr>
              <a:lnSpc>
                <a:spcPct val="90000"/>
              </a:lnSpc>
              <a:buFontTx/>
              <a:buNone/>
            </a:pPr>
            <a:endParaRPr lang="en-US" altLang="en-US"/>
          </a:p>
          <a:p>
            <a:pPr>
              <a:lnSpc>
                <a:spcPct val="90000"/>
              </a:lnSpc>
            </a:pPr>
            <a:r>
              <a:rPr lang="en-US" altLang="en-US"/>
              <a:t>The information will be discovered and you may as well prepare proposed insured up front so they expect the outcome, improving your chances of placing the policy.</a:t>
            </a:r>
          </a:p>
        </p:txBody>
      </p:sp>
      <p:pic>
        <p:nvPicPr>
          <p:cNvPr id="14340" name="Picture 4" descr="Plusgroup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6324600"/>
            <a:ext cx="342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5665611-B5FD-4690-A0F5-AD24CE150AE7}" type="slidenum">
              <a:rPr lang="en-US" altLang="en-US"/>
              <a:pPr/>
              <a:t>2</a:t>
            </a:fld>
            <a:endParaRPr lang="en-US" altLang="en-US"/>
          </a:p>
        </p:txBody>
      </p:sp>
      <p:sp>
        <p:nvSpPr>
          <p:cNvPr id="3074" name="Rectangle 2"/>
          <p:cNvSpPr>
            <a:spLocks noGrp="1" noChangeArrowheads="1"/>
          </p:cNvSpPr>
          <p:nvPr>
            <p:ph type="title"/>
          </p:nvPr>
        </p:nvSpPr>
        <p:spPr/>
        <p:txBody>
          <a:bodyPr/>
          <a:lstStyle/>
          <a:p>
            <a:pPr algn="ctr"/>
            <a:r>
              <a:rPr lang="en-US" altLang="en-US"/>
              <a:t>Mutually Exclusive</a:t>
            </a:r>
          </a:p>
        </p:txBody>
      </p:sp>
      <p:sp>
        <p:nvSpPr>
          <p:cNvPr id="3075" name="Rectangle 3"/>
          <p:cNvSpPr>
            <a:spLocks noGrp="1" noChangeArrowheads="1"/>
          </p:cNvSpPr>
          <p:nvPr>
            <p:ph type="body" idx="1"/>
          </p:nvPr>
        </p:nvSpPr>
        <p:spPr/>
        <p:txBody>
          <a:bodyPr/>
          <a:lstStyle/>
          <a:p>
            <a:r>
              <a:rPr lang="en-US" altLang="en-US"/>
              <a:t>Definition</a:t>
            </a:r>
          </a:p>
          <a:p>
            <a:pPr>
              <a:buFontTx/>
              <a:buNone/>
            </a:pPr>
            <a:r>
              <a:rPr lang="en-US" altLang="en-US"/>
              <a:t>	</a:t>
            </a:r>
            <a:r>
              <a:rPr lang="en-US" altLang="en-US" sz="2000" b="1" i="1"/>
              <a:t>Wikipedia… in layman’s terms</a:t>
            </a:r>
            <a:r>
              <a:rPr lang="en-US" altLang="en-US" sz="2000"/>
              <a:t>  </a:t>
            </a:r>
          </a:p>
          <a:p>
            <a:pPr>
              <a:buFontTx/>
              <a:buNone/>
            </a:pPr>
            <a:endParaRPr lang="en-US" altLang="en-US" sz="2000"/>
          </a:p>
          <a:p>
            <a:pPr>
              <a:buFontTx/>
              <a:buNone/>
            </a:pPr>
            <a:r>
              <a:rPr lang="en-US" altLang="en-US" sz="2000"/>
              <a:t>	</a:t>
            </a:r>
            <a:r>
              <a:rPr lang="en-US" altLang="en-US" sz="2400"/>
              <a:t>2 events are mutually exclusive if they cannot occur at the same time.</a:t>
            </a:r>
          </a:p>
          <a:p>
            <a:pPr>
              <a:buFontTx/>
              <a:buNone/>
            </a:pPr>
            <a:endParaRPr lang="en-US" altLang="en-US" sz="2400"/>
          </a:p>
          <a:p>
            <a:r>
              <a:rPr lang="en-US" altLang="en-US"/>
              <a:t>Underwriting and Simple</a:t>
            </a:r>
          </a:p>
          <a:p>
            <a:pPr>
              <a:buFontTx/>
              <a:buNone/>
            </a:pPr>
            <a:r>
              <a:rPr lang="en-US" altLang="en-US"/>
              <a:t>	</a:t>
            </a:r>
            <a:r>
              <a:rPr lang="en-US" altLang="en-US" sz="2400"/>
              <a:t>Words not normally used together</a:t>
            </a:r>
          </a:p>
        </p:txBody>
      </p:sp>
      <p:pic>
        <p:nvPicPr>
          <p:cNvPr id="3076" name="Picture 4" descr="Plusgroup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6324600"/>
            <a:ext cx="342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1B6B516-3886-48F2-AD40-8C74591A9248}" type="slidenum">
              <a:rPr lang="en-US" altLang="en-US"/>
              <a:pPr/>
              <a:t>20</a:t>
            </a:fld>
            <a:endParaRPr lang="en-US" altLang="en-US"/>
          </a:p>
        </p:txBody>
      </p:sp>
      <p:sp>
        <p:nvSpPr>
          <p:cNvPr id="18434" name="Rectangle 2"/>
          <p:cNvSpPr>
            <a:spLocks noGrp="1" noChangeArrowheads="1"/>
          </p:cNvSpPr>
          <p:nvPr>
            <p:ph type="title"/>
          </p:nvPr>
        </p:nvSpPr>
        <p:spPr/>
        <p:txBody>
          <a:bodyPr/>
          <a:lstStyle/>
          <a:p>
            <a:pPr algn="ctr"/>
            <a:r>
              <a:rPr lang="en-US" altLang="en-US"/>
              <a:t>	For more information</a:t>
            </a:r>
          </a:p>
        </p:txBody>
      </p:sp>
      <p:sp>
        <p:nvSpPr>
          <p:cNvPr id="18435" name="Rectangle 3"/>
          <p:cNvSpPr>
            <a:spLocks noGrp="1" noChangeArrowheads="1"/>
          </p:cNvSpPr>
          <p:nvPr>
            <p:ph type="body" idx="1"/>
          </p:nvPr>
        </p:nvSpPr>
        <p:spPr/>
        <p:txBody>
          <a:bodyPr/>
          <a:lstStyle/>
          <a:p>
            <a:r>
              <a:rPr lang="en-US" altLang="en-US"/>
              <a:t>Please contact your local Plus Group  office. </a:t>
            </a:r>
          </a:p>
          <a:p>
            <a:pPr>
              <a:buFontTx/>
              <a:buNone/>
            </a:pPr>
            <a:r>
              <a:rPr lang="en-US" altLang="en-US"/>
              <a:t> </a:t>
            </a:r>
          </a:p>
          <a:p>
            <a:r>
              <a:rPr lang="en-US" altLang="en-US"/>
              <a:t>Go to </a:t>
            </a:r>
            <a:r>
              <a:rPr lang="en-US" altLang="en-US" u="sng">
                <a:hlinkClick r:id="rId3"/>
              </a:rPr>
              <a:t>www.plusgroupus.com</a:t>
            </a:r>
            <a:r>
              <a:rPr lang="en-US" altLang="en-US"/>
              <a:t> and click on the office locator map to find an office near you or call 800-831-1018.   </a:t>
            </a:r>
          </a:p>
        </p:txBody>
      </p:sp>
      <p:pic>
        <p:nvPicPr>
          <p:cNvPr id="18436" name="Picture 4" descr="Plusgroup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6324600"/>
            <a:ext cx="342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385E0F5-591B-4A0C-AE0D-DE38CC886B7A}" type="slidenum">
              <a:rPr lang="en-US" altLang="en-US"/>
              <a:pPr/>
              <a:t>3</a:t>
            </a:fld>
            <a:endParaRPr lang="en-US" altLang="en-US"/>
          </a:p>
        </p:txBody>
      </p:sp>
      <p:sp>
        <p:nvSpPr>
          <p:cNvPr id="4098" name="Rectangle 2"/>
          <p:cNvSpPr>
            <a:spLocks noGrp="1" noChangeArrowheads="1"/>
          </p:cNvSpPr>
          <p:nvPr>
            <p:ph type="title"/>
          </p:nvPr>
        </p:nvSpPr>
        <p:spPr/>
        <p:txBody>
          <a:bodyPr/>
          <a:lstStyle/>
          <a:p>
            <a:pPr algn="ctr"/>
            <a:r>
              <a:rPr lang="en-US" altLang="en-US" sz="4000"/>
              <a:t>Simplified Underwriting Programs</a:t>
            </a:r>
          </a:p>
        </p:txBody>
      </p:sp>
      <p:sp>
        <p:nvSpPr>
          <p:cNvPr id="4099" name="Rectangle 3"/>
          <p:cNvSpPr>
            <a:spLocks noGrp="1" noChangeArrowheads="1"/>
          </p:cNvSpPr>
          <p:nvPr>
            <p:ph type="body" idx="1"/>
          </p:nvPr>
        </p:nvSpPr>
        <p:spPr/>
        <p:txBody>
          <a:bodyPr/>
          <a:lstStyle/>
          <a:p>
            <a:pPr marL="0" indent="0">
              <a:buFontTx/>
              <a:buNone/>
            </a:pPr>
            <a:endParaRPr lang="en-US" altLang="en-US"/>
          </a:p>
          <a:p>
            <a:pPr marL="0" indent="0">
              <a:buFontTx/>
              <a:buNone/>
            </a:pPr>
            <a:r>
              <a:rPr lang="en-US" altLang="en-US"/>
              <a:t>A number of top carriers have programs that have the potential to make the process easier for you and your clients.</a:t>
            </a:r>
          </a:p>
        </p:txBody>
      </p:sp>
      <p:pic>
        <p:nvPicPr>
          <p:cNvPr id="4100" name="Picture 4" descr="Plusgroup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6324600"/>
            <a:ext cx="342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25F900C-9B94-4EF3-8C55-DE6B9A2E8262}" type="slidenum">
              <a:rPr lang="en-US" altLang="en-US"/>
              <a:pPr/>
              <a:t>4</a:t>
            </a:fld>
            <a:endParaRPr lang="en-US" altLang="en-US"/>
          </a:p>
        </p:txBody>
      </p:sp>
      <p:sp>
        <p:nvSpPr>
          <p:cNvPr id="6146" name="Rectangle 2"/>
          <p:cNvSpPr>
            <a:spLocks noGrp="1" noChangeArrowheads="1"/>
          </p:cNvSpPr>
          <p:nvPr>
            <p:ph type="title"/>
          </p:nvPr>
        </p:nvSpPr>
        <p:spPr/>
        <p:txBody>
          <a:bodyPr/>
          <a:lstStyle/>
          <a:p>
            <a:pPr algn="ctr"/>
            <a:r>
              <a:rPr lang="en-US" altLang="en-US"/>
              <a:t>Keep in Mind</a:t>
            </a:r>
          </a:p>
        </p:txBody>
      </p:sp>
      <p:sp>
        <p:nvSpPr>
          <p:cNvPr id="6147" name="Rectangle 3"/>
          <p:cNvSpPr>
            <a:spLocks noGrp="1" noChangeArrowheads="1"/>
          </p:cNvSpPr>
          <p:nvPr>
            <p:ph type="body" idx="1"/>
          </p:nvPr>
        </p:nvSpPr>
        <p:spPr/>
        <p:txBody>
          <a:bodyPr/>
          <a:lstStyle/>
          <a:p>
            <a:pPr marL="0" indent="0">
              <a:buFontTx/>
              <a:buNone/>
            </a:pPr>
            <a:r>
              <a:rPr lang="en-US" altLang="en-US"/>
              <a:t>Complete and accurate information is still       </a:t>
            </a:r>
          </a:p>
          <a:p>
            <a:pPr marL="0" indent="0">
              <a:buFontTx/>
              <a:buNone/>
            </a:pPr>
            <a:r>
              <a:rPr lang="en-US" altLang="en-US"/>
              <a:t>key to successfully managing your  clients expectations!!</a:t>
            </a:r>
          </a:p>
        </p:txBody>
      </p:sp>
      <p:pic>
        <p:nvPicPr>
          <p:cNvPr id="6148" name="Picture 4" descr="Plusgroup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6324600"/>
            <a:ext cx="342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1E36AD8-3A19-4949-9407-CAC3B9FD824C}" type="slidenum">
              <a:rPr lang="en-US" altLang="en-US"/>
              <a:pPr/>
              <a:t>5</a:t>
            </a:fld>
            <a:endParaRPr lang="en-US" altLang="en-US"/>
          </a:p>
        </p:txBody>
      </p:sp>
      <p:sp>
        <p:nvSpPr>
          <p:cNvPr id="7170" name="Rectangle 2"/>
          <p:cNvSpPr>
            <a:spLocks noGrp="1" noChangeArrowheads="1"/>
          </p:cNvSpPr>
          <p:nvPr>
            <p:ph type="title"/>
          </p:nvPr>
        </p:nvSpPr>
        <p:spPr/>
        <p:txBody>
          <a:bodyPr/>
          <a:lstStyle/>
          <a:p>
            <a:pPr algn="ctr"/>
            <a:r>
              <a:rPr lang="en-US" altLang="en-US"/>
              <a:t>Why Simplified Underwriting?</a:t>
            </a:r>
          </a:p>
        </p:txBody>
      </p:sp>
      <p:sp>
        <p:nvSpPr>
          <p:cNvPr id="7171" name="Rectangle 3"/>
          <p:cNvSpPr>
            <a:spLocks noGrp="1" noChangeArrowheads="1"/>
          </p:cNvSpPr>
          <p:nvPr>
            <p:ph type="body" idx="1"/>
          </p:nvPr>
        </p:nvSpPr>
        <p:spPr/>
        <p:txBody>
          <a:bodyPr/>
          <a:lstStyle/>
          <a:p>
            <a:pPr>
              <a:lnSpc>
                <a:spcPct val="90000"/>
              </a:lnSpc>
              <a:buClr>
                <a:schemeClr val="tx1"/>
              </a:buClr>
              <a:buFontTx/>
              <a:buNone/>
            </a:pPr>
            <a:r>
              <a:rPr lang="en-US" altLang="en-US" sz="2000"/>
              <a:t>	 </a:t>
            </a:r>
            <a:r>
              <a:rPr lang="en-US" altLang="en-US" sz="2400"/>
              <a:t>Simplify the Process</a:t>
            </a:r>
          </a:p>
          <a:p>
            <a:pPr lvl="1">
              <a:lnSpc>
                <a:spcPct val="90000"/>
              </a:lnSpc>
              <a:buFont typeface="Tahoma" panose="020B0604030504040204" pitchFamily="34" charset="0"/>
              <a:buNone/>
            </a:pPr>
            <a:r>
              <a:rPr lang="en-US" altLang="en-US" sz="1800"/>
              <a:t>	</a:t>
            </a:r>
            <a:r>
              <a:rPr lang="en-US" altLang="en-US" sz="2000" b="1"/>
              <a:t>Make obtaining a policy easier for customer</a:t>
            </a:r>
            <a:r>
              <a:rPr lang="en-US" altLang="en-US" sz="1800"/>
              <a:t>   	</a:t>
            </a:r>
          </a:p>
          <a:p>
            <a:pPr lvl="1">
              <a:lnSpc>
                <a:spcPct val="90000"/>
              </a:lnSpc>
              <a:buFontTx/>
              <a:buNone/>
            </a:pPr>
            <a:r>
              <a:rPr lang="en-US" altLang="en-US" sz="2000"/>
              <a:t>  </a:t>
            </a:r>
          </a:p>
          <a:p>
            <a:pPr lvl="1">
              <a:lnSpc>
                <a:spcPct val="90000"/>
              </a:lnSpc>
              <a:buFontTx/>
              <a:buNone/>
            </a:pPr>
            <a:r>
              <a:rPr lang="en-US" altLang="en-US" sz="2400"/>
              <a:t>Speed up the Process</a:t>
            </a:r>
          </a:p>
          <a:p>
            <a:pPr lvl="1">
              <a:lnSpc>
                <a:spcPct val="90000"/>
              </a:lnSpc>
              <a:buFont typeface="Tahoma" panose="020B0604030504040204" pitchFamily="34" charset="0"/>
              <a:buNone/>
            </a:pPr>
            <a:r>
              <a:rPr lang="en-US" altLang="en-US" sz="1800"/>
              <a:t>	</a:t>
            </a:r>
            <a:r>
              <a:rPr lang="en-US" altLang="en-US" sz="2000" b="1"/>
              <a:t>Good for agents and customers</a:t>
            </a:r>
          </a:p>
          <a:p>
            <a:pPr lvl="1">
              <a:lnSpc>
                <a:spcPct val="90000"/>
              </a:lnSpc>
              <a:buFont typeface="Tahoma" panose="020B0604030504040204" pitchFamily="34" charset="0"/>
              <a:buNone/>
            </a:pPr>
            <a:endParaRPr lang="en-US" altLang="en-US" sz="2000"/>
          </a:p>
          <a:p>
            <a:pPr lvl="1">
              <a:lnSpc>
                <a:spcPct val="90000"/>
              </a:lnSpc>
              <a:buFontTx/>
              <a:buNone/>
            </a:pPr>
            <a:r>
              <a:rPr lang="en-US" altLang="en-US" sz="2400"/>
              <a:t>Lower Costs for Carrier</a:t>
            </a:r>
          </a:p>
          <a:p>
            <a:pPr lvl="1">
              <a:lnSpc>
                <a:spcPct val="90000"/>
              </a:lnSpc>
              <a:buFontTx/>
              <a:buChar char="•"/>
            </a:pPr>
            <a:r>
              <a:rPr lang="en-US" altLang="en-US" sz="2000"/>
              <a:t>	</a:t>
            </a:r>
            <a:r>
              <a:rPr lang="en-US" altLang="en-US" sz="2000" b="1"/>
              <a:t>No exam expense</a:t>
            </a:r>
          </a:p>
          <a:p>
            <a:pPr lvl="1">
              <a:lnSpc>
                <a:spcPct val="90000"/>
              </a:lnSpc>
              <a:buFontTx/>
              <a:buChar char="•"/>
            </a:pPr>
            <a:r>
              <a:rPr lang="en-US" altLang="en-US" sz="2000" b="1"/>
              <a:t>	No Attending Physician Statement (APS) expense</a:t>
            </a:r>
          </a:p>
          <a:p>
            <a:pPr lvl="1">
              <a:lnSpc>
                <a:spcPct val="90000"/>
              </a:lnSpc>
              <a:buFontTx/>
              <a:buChar char="•"/>
            </a:pPr>
            <a:r>
              <a:rPr lang="en-US" altLang="en-US" sz="2000" b="1"/>
              <a:t>	Case Load advantage</a:t>
            </a:r>
          </a:p>
          <a:p>
            <a:pPr lvl="1">
              <a:lnSpc>
                <a:spcPct val="90000"/>
              </a:lnSpc>
              <a:buFont typeface="Tahoma" panose="020B0604030504040204" pitchFamily="34" charset="0"/>
              <a:buNone/>
            </a:pPr>
            <a:endParaRPr lang="en-US" altLang="en-US" sz="2000"/>
          </a:p>
          <a:p>
            <a:pPr lvl="1">
              <a:lnSpc>
                <a:spcPct val="90000"/>
              </a:lnSpc>
            </a:pPr>
            <a:endParaRPr lang="en-US" altLang="en-US" sz="1800"/>
          </a:p>
          <a:p>
            <a:pPr lvl="1">
              <a:lnSpc>
                <a:spcPct val="90000"/>
              </a:lnSpc>
            </a:pPr>
            <a:endParaRPr lang="en-US" altLang="en-US" sz="1800"/>
          </a:p>
        </p:txBody>
      </p:sp>
      <p:pic>
        <p:nvPicPr>
          <p:cNvPr id="7172" name="Picture 4" descr="Plusgroup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6324600"/>
            <a:ext cx="342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891AB4D-DB3C-450C-A076-44F218113960}" type="slidenum">
              <a:rPr lang="en-US" altLang="en-US"/>
              <a:pPr/>
              <a:t>6</a:t>
            </a:fld>
            <a:endParaRPr lang="en-US" altLang="en-US"/>
          </a:p>
        </p:txBody>
      </p:sp>
      <p:sp>
        <p:nvSpPr>
          <p:cNvPr id="8194" name="Rectangle 2"/>
          <p:cNvSpPr>
            <a:spLocks noGrp="1" noChangeArrowheads="1"/>
          </p:cNvSpPr>
          <p:nvPr>
            <p:ph type="title"/>
          </p:nvPr>
        </p:nvSpPr>
        <p:spPr/>
        <p:txBody>
          <a:bodyPr/>
          <a:lstStyle/>
          <a:p>
            <a:pPr algn="ctr"/>
            <a:r>
              <a:rPr lang="en-US" altLang="en-US"/>
              <a:t>How do the programs work?</a:t>
            </a:r>
          </a:p>
        </p:txBody>
      </p:sp>
      <p:sp>
        <p:nvSpPr>
          <p:cNvPr id="8195" name="Rectangle 3"/>
          <p:cNvSpPr>
            <a:spLocks noGrp="1" noChangeArrowheads="1"/>
          </p:cNvSpPr>
          <p:nvPr>
            <p:ph type="body" idx="1"/>
          </p:nvPr>
        </p:nvSpPr>
        <p:spPr/>
        <p:txBody>
          <a:bodyPr/>
          <a:lstStyle/>
          <a:p>
            <a:r>
              <a:rPr lang="en-US" altLang="en-US"/>
              <a:t>No medical exams</a:t>
            </a:r>
          </a:p>
          <a:p>
            <a:r>
              <a:rPr lang="en-US" altLang="en-US"/>
              <a:t>No attending doctor reports</a:t>
            </a:r>
          </a:p>
          <a:p>
            <a:r>
              <a:rPr lang="en-US" altLang="en-US"/>
              <a:t>No income documentation</a:t>
            </a:r>
          </a:p>
          <a:p>
            <a:r>
              <a:rPr lang="en-US" altLang="en-US"/>
              <a:t>No Personal History Interview (PHI)*</a:t>
            </a:r>
          </a:p>
          <a:p>
            <a:pPr>
              <a:buFontTx/>
              <a:buNone/>
            </a:pPr>
            <a:endParaRPr lang="en-US" altLang="en-US"/>
          </a:p>
          <a:p>
            <a:pPr>
              <a:buFontTx/>
              <a:buNone/>
            </a:pPr>
            <a:endParaRPr lang="en-US" altLang="en-US"/>
          </a:p>
          <a:p>
            <a:pPr>
              <a:buFontTx/>
              <a:buNone/>
            </a:pPr>
            <a:r>
              <a:rPr lang="en-US" altLang="en-US" sz="2000" b="1"/>
              <a:t>* </a:t>
            </a:r>
            <a:r>
              <a:rPr lang="en-US" altLang="en-US" sz="2100" b="1"/>
              <a:t>Unless Teleapp used</a:t>
            </a:r>
          </a:p>
        </p:txBody>
      </p:sp>
      <p:pic>
        <p:nvPicPr>
          <p:cNvPr id="8196" name="Picture 4" descr="Plusgroup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6324600"/>
            <a:ext cx="342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1D1C658-DD2C-434C-AA29-A1B2ED847EEA}" type="slidenum">
              <a:rPr lang="en-US" altLang="en-US"/>
              <a:pPr/>
              <a:t>7</a:t>
            </a:fld>
            <a:endParaRPr lang="en-US" altLang="en-US"/>
          </a:p>
        </p:txBody>
      </p:sp>
      <p:sp>
        <p:nvSpPr>
          <p:cNvPr id="9218" name="Rectangle 2"/>
          <p:cNvSpPr>
            <a:spLocks noGrp="1" noChangeArrowheads="1"/>
          </p:cNvSpPr>
          <p:nvPr>
            <p:ph type="title"/>
          </p:nvPr>
        </p:nvSpPr>
        <p:spPr/>
        <p:txBody>
          <a:bodyPr/>
          <a:lstStyle/>
          <a:p>
            <a:r>
              <a:rPr lang="en-US" altLang="en-US"/>
              <a:t>How do the companies do this?</a:t>
            </a:r>
          </a:p>
        </p:txBody>
      </p:sp>
      <p:sp>
        <p:nvSpPr>
          <p:cNvPr id="9219" name="Rectangle 3"/>
          <p:cNvSpPr>
            <a:spLocks noGrp="1" noChangeArrowheads="1"/>
          </p:cNvSpPr>
          <p:nvPr>
            <p:ph type="body" idx="1"/>
          </p:nvPr>
        </p:nvSpPr>
        <p:spPr/>
        <p:txBody>
          <a:bodyPr/>
          <a:lstStyle/>
          <a:p>
            <a:pPr marL="0" indent="0">
              <a:buFontTx/>
              <a:buNone/>
            </a:pPr>
            <a:r>
              <a:rPr lang="en-US" altLang="en-US"/>
              <a:t>They are not without underwriting tools at their disposal</a:t>
            </a:r>
          </a:p>
          <a:p>
            <a:pPr marL="0" indent="0"/>
            <a:r>
              <a:rPr lang="en-US" altLang="en-US"/>
              <a:t>MIB</a:t>
            </a:r>
          </a:p>
          <a:p>
            <a:pPr marL="0" indent="0"/>
            <a:r>
              <a:rPr lang="en-US" altLang="en-US"/>
              <a:t>DIR</a:t>
            </a:r>
          </a:p>
          <a:p>
            <a:pPr marL="0" indent="0"/>
            <a:r>
              <a:rPr lang="en-US" altLang="en-US"/>
              <a:t>Script Check</a:t>
            </a:r>
          </a:p>
          <a:p>
            <a:pPr marL="0" indent="0"/>
            <a:r>
              <a:rPr lang="en-US" altLang="en-US"/>
              <a:t>Insured's info from application or teleapp</a:t>
            </a:r>
          </a:p>
          <a:p>
            <a:pPr marL="0" indent="0">
              <a:buFontTx/>
              <a:buNone/>
            </a:pPr>
            <a:endParaRPr lang="en-US" altLang="en-US"/>
          </a:p>
        </p:txBody>
      </p:sp>
      <p:pic>
        <p:nvPicPr>
          <p:cNvPr id="9220" name="Picture 4" descr="Plusgroup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6324600"/>
            <a:ext cx="342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1A2E7A9-7CF8-495F-9A98-71590D66BDA5}" type="slidenum">
              <a:rPr lang="en-US" altLang="en-US"/>
              <a:pPr/>
              <a:t>8</a:t>
            </a:fld>
            <a:endParaRPr lang="en-US" altLang="en-US"/>
          </a:p>
        </p:txBody>
      </p:sp>
      <p:sp>
        <p:nvSpPr>
          <p:cNvPr id="10242" name="Rectangle 2"/>
          <p:cNvSpPr>
            <a:spLocks noGrp="1" noChangeArrowheads="1"/>
          </p:cNvSpPr>
          <p:nvPr>
            <p:ph type="title"/>
          </p:nvPr>
        </p:nvSpPr>
        <p:spPr/>
        <p:txBody>
          <a:bodyPr/>
          <a:lstStyle/>
          <a:p>
            <a:pPr algn="ctr"/>
            <a:r>
              <a:rPr lang="en-US" altLang="en-US"/>
              <a:t>Program Details</a:t>
            </a:r>
          </a:p>
        </p:txBody>
      </p:sp>
      <p:sp>
        <p:nvSpPr>
          <p:cNvPr id="10243" name="Rectangle 3"/>
          <p:cNvSpPr>
            <a:spLocks noGrp="1" noChangeArrowheads="1"/>
          </p:cNvSpPr>
          <p:nvPr>
            <p:ph type="body" idx="1"/>
          </p:nvPr>
        </p:nvSpPr>
        <p:spPr/>
        <p:txBody>
          <a:bodyPr/>
          <a:lstStyle/>
          <a:p>
            <a:pPr>
              <a:lnSpc>
                <a:spcPct val="80000"/>
              </a:lnSpc>
            </a:pPr>
            <a:r>
              <a:rPr lang="en-US" altLang="en-US" sz="2400"/>
              <a:t>Products</a:t>
            </a:r>
          </a:p>
          <a:p>
            <a:pPr>
              <a:lnSpc>
                <a:spcPct val="80000"/>
              </a:lnSpc>
              <a:buFontTx/>
              <a:buNone/>
            </a:pPr>
            <a:r>
              <a:rPr lang="en-US" altLang="en-US" sz="2400"/>
              <a:t>		IDI (individual disability insurance)</a:t>
            </a:r>
          </a:p>
          <a:p>
            <a:pPr>
              <a:lnSpc>
                <a:spcPct val="80000"/>
              </a:lnSpc>
              <a:buFontTx/>
              <a:buNone/>
            </a:pPr>
            <a:r>
              <a:rPr lang="en-US" altLang="en-US" sz="2400"/>
              <a:t>		BOE (business overhead expense)</a:t>
            </a:r>
          </a:p>
          <a:p>
            <a:pPr>
              <a:lnSpc>
                <a:spcPct val="80000"/>
              </a:lnSpc>
              <a:buFontTx/>
              <a:buNone/>
            </a:pPr>
            <a:r>
              <a:rPr lang="en-US" altLang="en-US" sz="2400"/>
              <a:t>		DBO (disability buyout)</a:t>
            </a:r>
          </a:p>
          <a:p>
            <a:pPr>
              <a:lnSpc>
                <a:spcPct val="80000"/>
              </a:lnSpc>
              <a:buFontTx/>
              <a:buNone/>
            </a:pPr>
            <a:r>
              <a:rPr lang="en-US" altLang="en-US" sz="2400"/>
              <a:t>		Pension Protector</a:t>
            </a:r>
          </a:p>
          <a:p>
            <a:pPr>
              <a:lnSpc>
                <a:spcPct val="80000"/>
              </a:lnSpc>
              <a:buFontTx/>
              <a:buNone/>
            </a:pPr>
            <a:endParaRPr lang="en-US" altLang="en-US" sz="2400"/>
          </a:p>
          <a:p>
            <a:pPr>
              <a:lnSpc>
                <a:spcPct val="80000"/>
              </a:lnSpc>
            </a:pPr>
            <a:r>
              <a:rPr lang="en-US" altLang="en-US" sz="2400"/>
              <a:t>Availability</a:t>
            </a:r>
          </a:p>
          <a:p>
            <a:pPr lvl="1">
              <a:lnSpc>
                <a:spcPct val="80000"/>
              </a:lnSpc>
              <a:buFont typeface="Tahoma" panose="020B0604030504040204" pitchFamily="34" charset="0"/>
              <a:buNone/>
            </a:pPr>
            <a:r>
              <a:rPr lang="en-US" altLang="en-US" sz="2400"/>
              <a:t>		Most carriers allow for all occupations</a:t>
            </a:r>
          </a:p>
          <a:p>
            <a:pPr lvl="1">
              <a:lnSpc>
                <a:spcPct val="80000"/>
              </a:lnSpc>
              <a:buFont typeface="Tahoma" panose="020B0604030504040204" pitchFamily="34" charset="0"/>
              <a:buNone/>
            </a:pPr>
            <a:endParaRPr lang="en-US" altLang="en-US" sz="2400"/>
          </a:p>
          <a:p>
            <a:pPr>
              <a:lnSpc>
                <a:spcPct val="80000"/>
              </a:lnSpc>
            </a:pPr>
            <a:r>
              <a:rPr lang="en-US" altLang="en-US" sz="2400"/>
              <a:t>Ages</a:t>
            </a:r>
          </a:p>
          <a:p>
            <a:pPr>
              <a:lnSpc>
                <a:spcPct val="80000"/>
              </a:lnSpc>
              <a:buFontTx/>
              <a:buNone/>
            </a:pPr>
            <a:r>
              <a:rPr lang="en-US" altLang="en-US" sz="2400"/>
              <a:t>		18-60 for some carriers</a:t>
            </a:r>
          </a:p>
          <a:p>
            <a:pPr>
              <a:lnSpc>
                <a:spcPct val="80000"/>
              </a:lnSpc>
              <a:buFontTx/>
              <a:buNone/>
            </a:pPr>
            <a:r>
              <a:rPr lang="en-US" altLang="en-US" sz="2400"/>
              <a:t>		18-50 for others</a:t>
            </a:r>
          </a:p>
        </p:txBody>
      </p:sp>
      <p:pic>
        <p:nvPicPr>
          <p:cNvPr id="10244" name="Picture 4" descr="Plusgroup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6324600"/>
            <a:ext cx="342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38B607C-9B11-4767-BADB-EC09D8DE93AD}" type="slidenum">
              <a:rPr lang="en-US" altLang="en-US"/>
              <a:pPr/>
              <a:t>9</a:t>
            </a:fld>
            <a:endParaRPr lang="en-US" altLang="en-US"/>
          </a:p>
        </p:txBody>
      </p:sp>
      <p:sp>
        <p:nvSpPr>
          <p:cNvPr id="20482" name="Rectangle 2"/>
          <p:cNvSpPr>
            <a:spLocks noGrp="1" noChangeArrowheads="1"/>
          </p:cNvSpPr>
          <p:nvPr>
            <p:ph type="title"/>
          </p:nvPr>
        </p:nvSpPr>
        <p:spPr/>
        <p:txBody>
          <a:bodyPr/>
          <a:lstStyle/>
          <a:p>
            <a:pPr algn="ctr"/>
            <a:r>
              <a:rPr lang="en-US" altLang="en-US"/>
              <a:t>Program Details</a:t>
            </a:r>
          </a:p>
        </p:txBody>
      </p:sp>
      <p:sp>
        <p:nvSpPr>
          <p:cNvPr id="20483" name="Rectangle 3"/>
          <p:cNvSpPr>
            <a:spLocks noGrp="1" noChangeArrowheads="1"/>
          </p:cNvSpPr>
          <p:nvPr>
            <p:ph type="body" idx="1"/>
          </p:nvPr>
        </p:nvSpPr>
        <p:spPr/>
        <p:txBody>
          <a:bodyPr/>
          <a:lstStyle/>
          <a:p>
            <a:pPr>
              <a:lnSpc>
                <a:spcPct val="90000"/>
              </a:lnSpc>
              <a:buFontTx/>
              <a:buNone/>
            </a:pPr>
            <a:r>
              <a:rPr lang="en-US" altLang="en-US"/>
              <a:t>	Maximum Benefit Amounts</a:t>
            </a:r>
          </a:p>
          <a:p>
            <a:pPr lvl="1">
              <a:lnSpc>
                <a:spcPct val="90000"/>
              </a:lnSpc>
              <a:buClr>
                <a:schemeClr val="hlink"/>
              </a:buClr>
              <a:buFontTx/>
              <a:buChar char="•"/>
            </a:pPr>
            <a:r>
              <a:rPr lang="en-US" altLang="en-US"/>
              <a:t>IDI	$3,000/mo to $5,000/mo</a:t>
            </a:r>
          </a:p>
          <a:p>
            <a:pPr lvl="1">
              <a:lnSpc>
                <a:spcPct val="90000"/>
              </a:lnSpc>
              <a:buClr>
                <a:schemeClr val="hlink"/>
              </a:buClr>
              <a:buFontTx/>
              <a:buChar char="•"/>
            </a:pPr>
            <a:endParaRPr lang="en-US" altLang="en-US"/>
          </a:p>
          <a:p>
            <a:pPr lvl="1">
              <a:lnSpc>
                <a:spcPct val="90000"/>
              </a:lnSpc>
              <a:buClr>
                <a:schemeClr val="hlink"/>
              </a:buClr>
              <a:buFontTx/>
              <a:buChar char="•"/>
            </a:pPr>
            <a:r>
              <a:rPr lang="en-US" altLang="en-US"/>
              <a:t>BOE	$10,000/mo</a:t>
            </a:r>
          </a:p>
          <a:p>
            <a:pPr lvl="1">
              <a:lnSpc>
                <a:spcPct val="90000"/>
              </a:lnSpc>
              <a:buClr>
                <a:schemeClr val="hlink"/>
              </a:buClr>
              <a:buFontTx/>
              <a:buChar char="•"/>
            </a:pPr>
            <a:endParaRPr lang="en-US" altLang="en-US"/>
          </a:p>
          <a:p>
            <a:pPr lvl="1">
              <a:lnSpc>
                <a:spcPct val="90000"/>
              </a:lnSpc>
              <a:buClr>
                <a:schemeClr val="hlink"/>
              </a:buClr>
              <a:buFontTx/>
              <a:buChar char="•"/>
            </a:pPr>
            <a:r>
              <a:rPr lang="en-US" altLang="en-US"/>
              <a:t>DBO	$360,000 </a:t>
            </a:r>
          </a:p>
          <a:p>
            <a:pPr lvl="1">
              <a:lnSpc>
                <a:spcPct val="90000"/>
              </a:lnSpc>
              <a:buClr>
                <a:schemeClr val="hlink"/>
              </a:buClr>
              <a:buFontTx/>
              <a:buNone/>
            </a:pPr>
            <a:r>
              <a:rPr lang="en-US" altLang="en-US"/>
              <a:t>	</a:t>
            </a:r>
          </a:p>
          <a:p>
            <a:pPr lvl="1">
              <a:lnSpc>
                <a:spcPct val="90000"/>
              </a:lnSpc>
              <a:buClr>
                <a:schemeClr val="hlink"/>
              </a:buClr>
              <a:buFontTx/>
              <a:buChar char="•"/>
            </a:pPr>
            <a:r>
              <a:rPr lang="en-US" altLang="en-US"/>
              <a:t>Pension Protector  $4,125 to $5,125/mo</a:t>
            </a:r>
          </a:p>
        </p:txBody>
      </p:sp>
      <p:pic>
        <p:nvPicPr>
          <p:cNvPr id="20484" name="Picture 4" descr="Plusgroup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6324600"/>
            <a:ext cx="3429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1090</TotalTime>
  <Words>485</Words>
  <Application>Microsoft Office PowerPoint</Application>
  <PresentationFormat>On-screen Show (4:3)</PresentationFormat>
  <Paragraphs>168</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Tahoma</vt:lpstr>
      <vt:lpstr>Wingdings</vt:lpstr>
      <vt:lpstr>Ocean</vt:lpstr>
      <vt:lpstr>DI Underwriting</vt:lpstr>
      <vt:lpstr>Mutually Exclusive</vt:lpstr>
      <vt:lpstr>Simplified Underwriting Programs</vt:lpstr>
      <vt:lpstr>Keep in Mind</vt:lpstr>
      <vt:lpstr>Why Simplified Underwriting?</vt:lpstr>
      <vt:lpstr>How do the programs work?</vt:lpstr>
      <vt:lpstr>How do the companies do this?</vt:lpstr>
      <vt:lpstr>Program Details</vt:lpstr>
      <vt:lpstr>Program Details</vt:lpstr>
      <vt:lpstr>Limitations</vt:lpstr>
      <vt:lpstr>Potential Outcomes</vt:lpstr>
      <vt:lpstr>Approved as applied for</vt:lpstr>
      <vt:lpstr>Approved with Limitations</vt:lpstr>
      <vt:lpstr>More Information Needed</vt:lpstr>
      <vt:lpstr>Declined Coverage</vt:lpstr>
      <vt:lpstr>How to avoid surprises</vt:lpstr>
      <vt:lpstr>DI Medical Underwriting Issues</vt:lpstr>
      <vt:lpstr>DI Underwriting Issues</vt:lpstr>
      <vt:lpstr>Managing your client’s expectations</vt:lpstr>
      <vt:lpstr> For more information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 Underwriting</dc:title>
  <dc:creator>pjackson</dc:creator>
  <cp:lastModifiedBy>Eric Roberts</cp:lastModifiedBy>
  <cp:revision>24</cp:revision>
  <dcterms:created xsi:type="dcterms:W3CDTF">2009-10-03T20:49:23Z</dcterms:created>
  <dcterms:modified xsi:type="dcterms:W3CDTF">2014-08-02T16:16:03Z</dcterms:modified>
</cp:coreProperties>
</file>